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1" r:id="rId5"/>
    <p:sldId id="260" r:id="rId6"/>
    <p:sldId id="258"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2" r:id="rId27"/>
    <p:sldId id="283" r:id="rId28"/>
    <p:sldId id="284" r:id="rId29"/>
    <p:sldId id="28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83B754F-D700-405C-A2D1-6526F8A94A98}" type="datetimeFigureOut">
              <a:rPr lang="en-US" smtClean="0"/>
              <a:t>13-May-20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A0FA213-EB19-43A7-A888-12F6A3440AC6}" type="slidenum">
              <a:rPr lang="en-US" smtClean="0"/>
              <a:t>‹#›</a:t>
            </a:fld>
            <a:endParaRPr lang="en-US"/>
          </a:p>
        </p:txBody>
      </p:sp>
    </p:spTree>
    <p:extLst>
      <p:ext uri="{BB962C8B-B14F-4D97-AF65-F5344CB8AC3E}">
        <p14:creationId xmlns:p14="http://schemas.microsoft.com/office/powerpoint/2010/main" val="1898975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3B754F-D700-405C-A2D1-6526F8A94A98}" type="datetimeFigureOut">
              <a:rPr lang="en-US" smtClean="0"/>
              <a:t>13-May-20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A0FA213-EB19-43A7-A888-12F6A3440AC6}" type="slidenum">
              <a:rPr lang="en-US" smtClean="0"/>
              <a:t>‹#›</a:t>
            </a:fld>
            <a:endParaRPr lang="en-US"/>
          </a:p>
        </p:txBody>
      </p:sp>
    </p:spTree>
    <p:extLst>
      <p:ext uri="{BB962C8B-B14F-4D97-AF65-F5344CB8AC3E}">
        <p14:creationId xmlns:p14="http://schemas.microsoft.com/office/powerpoint/2010/main" val="2331021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83B754F-D700-405C-A2D1-6526F8A94A98}"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A0FA213-EB19-43A7-A888-12F6A3440AC6}" type="slidenum">
              <a:rPr lang="en-US" smtClean="0"/>
              <a:t>‹#›</a:t>
            </a:fld>
            <a:endParaRPr lang="en-US"/>
          </a:p>
        </p:txBody>
      </p:sp>
    </p:spTree>
    <p:extLst>
      <p:ext uri="{BB962C8B-B14F-4D97-AF65-F5344CB8AC3E}">
        <p14:creationId xmlns:p14="http://schemas.microsoft.com/office/powerpoint/2010/main" val="1600446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83B754F-D700-405C-A2D1-6526F8A94A98}"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A0FA213-EB19-43A7-A888-12F6A3440AC6}" type="slidenum">
              <a:rPr lang="en-US" smtClean="0"/>
              <a:t>‹#›</a:t>
            </a:fld>
            <a:endParaRPr lang="en-US"/>
          </a:p>
        </p:txBody>
      </p:sp>
    </p:spTree>
    <p:extLst>
      <p:ext uri="{BB962C8B-B14F-4D97-AF65-F5344CB8AC3E}">
        <p14:creationId xmlns:p14="http://schemas.microsoft.com/office/powerpoint/2010/main" val="307330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3B754F-D700-405C-A2D1-6526F8A94A98}"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A0FA213-EB19-43A7-A888-12F6A3440AC6}" type="slidenum">
              <a:rPr lang="en-US" smtClean="0"/>
              <a:t>‹#›</a:t>
            </a:fld>
            <a:endParaRPr lang="en-US"/>
          </a:p>
        </p:txBody>
      </p:sp>
    </p:spTree>
    <p:extLst>
      <p:ext uri="{BB962C8B-B14F-4D97-AF65-F5344CB8AC3E}">
        <p14:creationId xmlns:p14="http://schemas.microsoft.com/office/powerpoint/2010/main" val="2208949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83B754F-D700-405C-A2D1-6526F8A94A98}" type="datetimeFigureOut">
              <a:rPr lang="en-US" smtClean="0"/>
              <a:t>13-May-20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0FA213-EB19-43A7-A888-12F6A3440AC6}" type="slidenum">
              <a:rPr lang="en-US" smtClean="0"/>
              <a:t>‹#›</a:t>
            </a:fld>
            <a:endParaRPr lang="en-US"/>
          </a:p>
        </p:txBody>
      </p:sp>
    </p:spTree>
    <p:extLst>
      <p:ext uri="{BB962C8B-B14F-4D97-AF65-F5344CB8AC3E}">
        <p14:creationId xmlns:p14="http://schemas.microsoft.com/office/powerpoint/2010/main" val="3157369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83B754F-D700-405C-A2D1-6526F8A94A98}" type="datetimeFigureOut">
              <a:rPr lang="en-US" smtClean="0"/>
              <a:t>13-May-20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7A0FA213-EB19-43A7-A888-12F6A3440AC6}" type="slidenum">
              <a:rPr lang="en-US" smtClean="0"/>
              <a:t>‹#›</a:t>
            </a:fld>
            <a:endParaRPr lang="en-US"/>
          </a:p>
        </p:txBody>
      </p:sp>
    </p:spTree>
    <p:extLst>
      <p:ext uri="{BB962C8B-B14F-4D97-AF65-F5344CB8AC3E}">
        <p14:creationId xmlns:p14="http://schemas.microsoft.com/office/powerpoint/2010/main" val="302365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83B754F-D700-405C-A2D1-6526F8A94A98}"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FA213-EB19-43A7-A888-12F6A3440AC6}" type="slidenum">
              <a:rPr lang="en-US" smtClean="0"/>
              <a:t>‹#›</a:t>
            </a:fld>
            <a:endParaRPr lang="en-US"/>
          </a:p>
        </p:txBody>
      </p:sp>
    </p:spTree>
    <p:extLst>
      <p:ext uri="{BB962C8B-B14F-4D97-AF65-F5344CB8AC3E}">
        <p14:creationId xmlns:p14="http://schemas.microsoft.com/office/powerpoint/2010/main" val="292069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83B754F-D700-405C-A2D1-6526F8A94A98}"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A0FA213-EB19-43A7-A888-12F6A3440AC6}" type="slidenum">
              <a:rPr lang="en-US" smtClean="0"/>
              <a:t>‹#›</a:t>
            </a:fld>
            <a:endParaRPr lang="en-US"/>
          </a:p>
        </p:txBody>
      </p:sp>
    </p:spTree>
    <p:extLst>
      <p:ext uri="{BB962C8B-B14F-4D97-AF65-F5344CB8AC3E}">
        <p14:creationId xmlns:p14="http://schemas.microsoft.com/office/powerpoint/2010/main" val="791567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3B754F-D700-405C-A2D1-6526F8A94A98}"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FA213-EB19-43A7-A888-12F6A3440AC6}" type="slidenum">
              <a:rPr lang="en-US" smtClean="0"/>
              <a:t>‹#›</a:t>
            </a:fld>
            <a:endParaRPr lang="en-US"/>
          </a:p>
        </p:txBody>
      </p:sp>
    </p:spTree>
    <p:extLst>
      <p:ext uri="{BB962C8B-B14F-4D97-AF65-F5344CB8AC3E}">
        <p14:creationId xmlns:p14="http://schemas.microsoft.com/office/powerpoint/2010/main" val="660136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3B754F-D700-405C-A2D1-6526F8A94A98}"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A0FA213-EB19-43A7-A888-12F6A3440AC6}" type="slidenum">
              <a:rPr lang="en-US" smtClean="0"/>
              <a:t>‹#›</a:t>
            </a:fld>
            <a:endParaRPr lang="en-US"/>
          </a:p>
        </p:txBody>
      </p:sp>
    </p:spTree>
    <p:extLst>
      <p:ext uri="{BB962C8B-B14F-4D97-AF65-F5344CB8AC3E}">
        <p14:creationId xmlns:p14="http://schemas.microsoft.com/office/powerpoint/2010/main" val="1788614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3B754F-D700-405C-A2D1-6526F8A94A98}" type="datetimeFigureOut">
              <a:rPr lang="en-US" smtClean="0"/>
              <a:t>13-May-20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0FA213-EB19-43A7-A888-12F6A3440AC6}" type="slidenum">
              <a:rPr lang="en-US" smtClean="0"/>
              <a:t>‹#›</a:t>
            </a:fld>
            <a:endParaRPr lang="en-US"/>
          </a:p>
        </p:txBody>
      </p:sp>
    </p:spTree>
    <p:extLst>
      <p:ext uri="{BB962C8B-B14F-4D97-AF65-F5344CB8AC3E}">
        <p14:creationId xmlns:p14="http://schemas.microsoft.com/office/powerpoint/2010/main" val="1548778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3B754F-D700-405C-A2D1-6526F8A94A98}" type="datetimeFigureOut">
              <a:rPr lang="en-US" smtClean="0"/>
              <a:t>13-May-20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0FA213-EB19-43A7-A888-12F6A3440AC6}" type="slidenum">
              <a:rPr lang="en-US" smtClean="0"/>
              <a:t>‹#›</a:t>
            </a:fld>
            <a:endParaRPr lang="en-US"/>
          </a:p>
        </p:txBody>
      </p:sp>
    </p:spTree>
    <p:extLst>
      <p:ext uri="{BB962C8B-B14F-4D97-AF65-F5344CB8AC3E}">
        <p14:creationId xmlns:p14="http://schemas.microsoft.com/office/powerpoint/2010/main" val="3752557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3B754F-D700-405C-A2D1-6526F8A94A98}" type="datetimeFigureOut">
              <a:rPr lang="en-US" smtClean="0"/>
              <a:t>13-May-20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0FA213-EB19-43A7-A888-12F6A3440AC6}" type="slidenum">
              <a:rPr lang="en-US" smtClean="0"/>
              <a:t>‹#›</a:t>
            </a:fld>
            <a:endParaRPr lang="en-US"/>
          </a:p>
        </p:txBody>
      </p:sp>
    </p:spTree>
    <p:extLst>
      <p:ext uri="{BB962C8B-B14F-4D97-AF65-F5344CB8AC3E}">
        <p14:creationId xmlns:p14="http://schemas.microsoft.com/office/powerpoint/2010/main" val="625100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B754F-D700-405C-A2D1-6526F8A94A98}" type="datetimeFigureOut">
              <a:rPr lang="en-US" smtClean="0"/>
              <a:t>13-May-20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A0FA213-EB19-43A7-A888-12F6A3440AC6}" type="slidenum">
              <a:rPr lang="en-US" smtClean="0"/>
              <a:t>‹#›</a:t>
            </a:fld>
            <a:endParaRPr lang="en-US"/>
          </a:p>
        </p:txBody>
      </p:sp>
    </p:spTree>
    <p:extLst>
      <p:ext uri="{BB962C8B-B14F-4D97-AF65-F5344CB8AC3E}">
        <p14:creationId xmlns:p14="http://schemas.microsoft.com/office/powerpoint/2010/main" val="3557839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3B754F-D700-405C-A2D1-6526F8A94A98}" type="datetimeFigureOut">
              <a:rPr lang="en-US" smtClean="0"/>
              <a:t>13-May-20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A0FA213-EB19-43A7-A888-12F6A3440AC6}" type="slidenum">
              <a:rPr lang="en-US" smtClean="0"/>
              <a:t>‹#›</a:t>
            </a:fld>
            <a:endParaRPr lang="en-US"/>
          </a:p>
        </p:txBody>
      </p:sp>
    </p:spTree>
    <p:extLst>
      <p:ext uri="{BB962C8B-B14F-4D97-AF65-F5344CB8AC3E}">
        <p14:creationId xmlns:p14="http://schemas.microsoft.com/office/powerpoint/2010/main" val="1509785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3B754F-D700-405C-A2D1-6526F8A94A98}" type="datetimeFigureOut">
              <a:rPr lang="en-US" smtClean="0"/>
              <a:t>13-May-20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A0FA213-EB19-43A7-A888-12F6A3440AC6}" type="slidenum">
              <a:rPr lang="en-US" smtClean="0"/>
              <a:t>‹#›</a:t>
            </a:fld>
            <a:endParaRPr lang="en-US"/>
          </a:p>
        </p:txBody>
      </p:sp>
    </p:spTree>
    <p:extLst>
      <p:ext uri="{BB962C8B-B14F-4D97-AF65-F5344CB8AC3E}">
        <p14:creationId xmlns:p14="http://schemas.microsoft.com/office/powerpoint/2010/main" val="761617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83B754F-D700-405C-A2D1-6526F8A94A98}" type="datetimeFigureOut">
              <a:rPr lang="en-US" smtClean="0"/>
              <a:t>13-May-20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A0FA213-EB19-43A7-A888-12F6A3440AC6}" type="slidenum">
              <a:rPr lang="en-US" smtClean="0"/>
              <a:t>‹#›</a:t>
            </a:fld>
            <a:endParaRPr lang="en-US"/>
          </a:p>
        </p:txBody>
      </p:sp>
    </p:spTree>
    <p:extLst>
      <p:ext uri="{BB962C8B-B14F-4D97-AF65-F5344CB8AC3E}">
        <p14:creationId xmlns:p14="http://schemas.microsoft.com/office/powerpoint/2010/main" val="9907744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52716-CE5E-4098-87E9-C9AA9CDBEBE8}"/>
              </a:ext>
            </a:extLst>
          </p:cNvPr>
          <p:cNvSpPr>
            <a:spLocks noGrp="1"/>
          </p:cNvSpPr>
          <p:nvPr>
            <p:ph type="ctrTitle"/>
          </p:nvPr>
        </p:nvSpPr>
        <p:spPr>
          <a:xfrm>
            <a:off x="1671789" y="1410619"/>
            <a:ext cx="8825658" cy="1915677"/>
          </a:xfrm>
        </p:spPr>
        <p:txBody>
          <a:bodyPr/>
          <a:lstStyle/>
          <a:p>
            <a:pPr algn="ctr"/>
            <a:r>
              <a:rPr lang="en-US" sz="4800" dirty="0">
                <a:latin typeface="Algerian" panose="04020705040A02060702" pitchFamily="82" charset="0"/>
              </a:rPr>
              <a:t>ROCOCO ART</a:t>
            </a:r>
            <a:br>
              <a:rPr lang="en-US" sz="4800" dirty="0">
                <a:latin typeface="Algerian" panose="04020705040A02060702" pitchFamily="82" charset="0"/>
              </a:rPr>
            </a:br>
            <a:r>
              <a:rPr lang="en-US" sz="3600" dirty="0">
                <a:latin typeface="Algerian" panose="04020705040A02060702" pitchFamily="82" charset="0"/>
                <a:cs typeface="Times New Roman" panose="02020603050405020304" pitchFamily="18" charset="0"/>
              </a:rPr>
              <a:t>(1702-1780)</a:t>
            </a:r>
            <a:endParaRPr lang="en-US" sz="3600" dirty="0">
              <a:latin typeface="Algerian" panose="04020705040A02060702" pitchFamily="82" charset="0"/>
            </a:endParaRPr>
          </a:p>
        </p:txBody>
      </p:sp>
      <p:sp>
        <p:nvSpPr>
          <p:cNvPr id="3" name="Subtitle 2">
            <a:extLst>
              <a:ext uri="{FF2B5EF4-FFF2-40B4-BE49-F238E27FC236}">
                <a16:creationId xmlns:a16="http://schemas.microsoft.com/office/drawing/2014/main" id="{00CC7CC0-E769-4728-B29D-6CDD2A51660E}"/>
              </a:ext>
            </a:extLst>
          </p:cNvPr>
          <p:cNvSpPr>
            <a:spLocks noGrp="1"/>
          </p:cNvSpPr>
          <p:nvPr>
            <p:ph type="subTitle" idx="1"/>
          </p:nvPr>
        </p:nvSpPr>
        <p:spPr>
          <a:xfrm>
            <a:off x="2756454" y="3697356"/>
            <a:ext cx="6853100" cy="1683025"/>
          </a:xfrm>
        </p:spPr>
        <p:txBody>
          <a:bodyPr>
            <a:normAutofit lnSpcReduction="10000"/>
          </a:bodyPr>
          <a:lstStyle/>
          <a:p>
            <a:pPr algn="ctr"/>
            <a:r>
              <a:rPr lang="en-US" sz="2000" dirty="0">
                <a:latin typeface="Times New Roman" panose="02020603050405020304" pitchFamily="18" charset="0"/>
                <a:cs typeface="Times New Roman" panose="02020603050405020304" pitchFamily="18" charset="0"/>
              </a:rPr>
              <a:t>History of western art</a:t>
            </a:r>
          </a:p>
          <a:p>
            <a:pPr algn="ctr"/>
            <a:r>
              <a:rPr lang="en-US" sz="2000" dirty="0" err="1">
                <a:latin typeface="Times New Roman" panose="02020603050405020304" pitchFamily="18" charset="0"/>
                <a:cs typeface="Times New Roman" panose="02020603050405020304" pitchFamily="18" charset="0"/>
              </a:rPr>
              <a:t>Bfa</a:t>
            </a:r>
            <a:r>
              <a:rPr lang="en-US" sz="2000" dirty="0">
                <a:latin typeface="Times New Roman" panose="02020603050405020304" pitchFamily="18" charset="0"/>
                <a:cs typeface="Times New Roman" panose="02020603050405020304" pitchFamily="18" charset="0"/>
              </a:rPr>
              <a:t>-ii (visual arts)</a:t>
            </a:r>
          </a:p>
          <a:p>
            <a:pPr algn="ctr"/>
            <a:r>
              <a:rPr lang="en-US" sz="2000" dirty="0">
                <a:latin typeface="Times New Roman" panose="02020603050405020304" pitchFamily="18" charset="0"/>
                <a:cs typeface="Times New Roman" panose="02020603050405020304" pitchFamily="18" charset="0"/>
              </a:rPr>
              <a:t>Course Incharge: FARAH KHAN</a:t>
            </a:r>
          </a:p>
          <a:p>
            <a:pPr algn="ctr"/>
            <a:r>
              <a:rPr lang="en-US" sz="2000" dirty="0">
                <a:latin typeface="Times New Roman" panose="02020603050405020304" pitchFamily="18" charset="0"/>
                <a:cs typeface="Times New Roman" panose="02020603050405020304" pitchFamily="18" charset="0"/>
              </a:rPr>
              <a:t>Institute of design &amp; visual arts (</a:t>
            </a:r>
            <a:r>
              <a:rPr lang="en-US" sz="2000" dirty="0" err="1">
                <a:latin typeface="Times New Roman" panose="02020603050405020304" pitchFamily="18" charset="0"/>
                <a:cs typeface="Times New Roman" panose="02020603050405020304" pitchFamily="18" charset="0"/>
              </a:rPr>
              <a:t>lcwu</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97605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F8FD3-8953-4B5F-A8DD-2C3A3462C560}"/>
              </a:ext>
            </a:extLst>
          </p:cNvPr>
          <p:cNvSpPr>
            <a:spLocks noGrp="1"/>
          </p:cNvSpPr>
          <p:nvPr>
            <p:ph type="title"/>
          </p:nvPr>
        </p:nvSpPr>
        <p:spPr>
          <a:xfrm>
            <a:off x="1698294" y="496589"/>
            <a:ext cx="8761413" cy="706964"/>
          </a:xfrm>
        </p:spPr>
        <p:txBody>
          <a:bodyPr/>
          <a:lstStyle/>
          <a:p>
            <a:pPr algn="ctr"/>
            <a:r>
              <a:rPr lang="en-US" sz="3200" dirty="0">
                <a:latin typeface="Times New Roman" panose="02020603050405020304" pitchFamily="18" charset="0"/>
                <a:cs typeface="Times New Roman" panose="02020603050405020304" pitchFamily="18" charset="0"/>
              </a:rPr>
              <a:t>ANTOINE WATTEAU (1684-1721)</a:t>
            </a:r>
          </a:p>
        </p:txBody>
      </p:sp>
      <p:sp>
        <p:nvSpPr>
          <p:cNvPr id="3" name="Content Placeholder 2">
            <a:extLst>
              <a:ext uri="{FF2B5EF4-FFF2-40B4-BE49-F238E27FC236}">
                <a16:creationId xmlns:a16="http://schemas.microsoft.com/office/drawing/2014/main" id="{FA2CFAE8-2599-4C79-8E13-50AD60067ECB}"/>
              </a:ext>
            </a:extLst>
          </p:cNvPr>
          <p:cNvSpPr>
            <a:spLocks noGrp="1"/>
          </p:cNvSpPr>
          <p:nvPr>
            <p:ph idx="1"/>
          </p:nvPr>
        </p:nvSpPr>
        <p:spPr>
          <a:xfrm>
            <a:off x="318052" y="2186607"/>
            <a:ext cx="11595651" cy="4671393"/>
          </a:xfrm>
        </p:spPr>
        <p:txBody>
          <a:bodyPr>
            <a:noAutofit/>
          </a:bodyPr>
          <a:lstStyle/>
          <a:p>
            <a:r>
              <a:rPr lang="en-US" sz="2200" dirty="0">
                <a:solidFill>
                  <a:schemeClr val="tx1"/>
                </a:solidFill>
                <a:latin typeface="Times New Roman" panose="02020603050405020304" pitchFamily="18" charset="0"/>
                <a:cs typeface="Times New Roman" panose="02020603050405020304" pitchFamily="18" charset="0"/>
              </a:rPr>
              <a:t>In 1709 he was accepted as a student at the Académie Royale of painting and entered the competition for the Prix de Rome, but he failed to win the scholarship to Rome and decided to return to Valenciennes. </a:t>
            </a:r>
          </a:p>
          <a:p>
            <a:r>
              <a:rPr lang="en-US" sz="2200" dirty="0">
                <a:solidFill>
                  <a:schemeClr val="tx1"/>
                </a:solidFill>
                <a:latin typeface="Times New Roman" panose="02020603050405020304" pitchFamily="18" charset="0"/>
                <a:cs typeface="Times New Roman" panose="02020603050405020304" pitchFamily="18" charset="0"/>
              </a:rPr>
              <a:t>His paintings feature figures in aristocratic and theatrical dress in lush imaginary landscapes. Their amorous and wistful encounters create a mood but do not employ narrative in the traditional sense. During Watteau’s lifetime, a new term, </a:t>
            </a:r>
            <a:r>
              <a:rPr lang="en-US" sz="2200" i="1" dirty="0">
                <a:solidFill>
                  <a:schemeClr val="tx1"/>
                </a:solidFill>
                <a:latin typeface="Times New Roman" panose="02020603050405020304" pitchFamily="18" charset="0"/>
                <a:cs typeface="Times New Roman" panose="02020603050405020304" pitchFamily="18" charset="0"/>
              </a:rPr>
              <a:t>fete galante</a:t>
            </a:r>
            <a:r>
              <a:rPr lang="en-US" sz="2200" dirty="0">
                <a:solidFill>
                  <a:schemeClr val="tx1"/>
                </a:solidFill>
                <a:latin typeface="Times New Roman" panose="02020603050405020304" pitchFamily="18" charset="0"/>
                <a:cs typeface="Times New Roman" panose="02020603050405020304" pitchFamily="18" charset="0"/>
              </a:rPr>
              <a:t>, was coined to describe them. Watteau was also a gifted draftsman whose sparkling chalk sheets capture subtle nuances of deportment and expression.</a:t>
            </a:r>
          </a:p>
          <a:p>
            <a:r>
              <a:rPr lang="en-US" sz="2200" dirty="0">
                <a:solidFill>
                  <a:schemeClr val="tx1"/>
                </a:solidFill>
                <a:latin typeface="Times New Roman" panose="02020603050405020304" pitchFamily="18" charset="0"/>
                <a:cs typeface="Times New Roman" panose="02020603050405020304" pitchFamily="18" charset="0"/>
              </a:rPr>
              <a:t>Watteau’s elevation of ornament combined with his subtle compositions, use of color, and playful subjects captures the Rococo era like no other artist.</a:t>
            </a:r>
            <a:br>
              <a:rPr lang="en-US" sz="2400" dirty="0">
                <a:solidFill>
                  <a:schemeClr val="tx1"/>
                </a:solidFill>
              </a:rPr>
            </a:br>
            <a:endParaRPr lang="en-US" sz="2200" dirty="0">
              <a:solidFill>
                <a:schemeClr val="tx1"/>
              </a:solidFill>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0788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F8FD3-8953-4B5F-A8DD-2C3A3462C560}"/>
              </a:ext>
            </a:extLst>
          </p:cNvPr>
          <p:cNvSpPr>
            <a:spLocks noGrp="1"/>
          </p:cNvSpPr>
          <p:nvPr>
            <p:ph type="title"/>
          </p:nvPr>
        </p:nvSpPr>
        <p:spPr>
          <a:xfrm>
            <a:off x="1698294" y="496589"/>
            <a:ext cx="8761413" cy="706964"/>
          </a:xfrm>
        </p:spPr>
        <p:txBody>
          <a:bodyPr/>
          <a:lstStyle/>
          <a:p>
            <a:pPr algn="ctr"/>
            <a:r>
              <a:rPr lang="en-US" sz="3200" dirty="0">
                <a:latin typeface="Times New Roman" panose="02020603050405020304" pitchFamily="18" charset="0"/>
                <a:cs typeface="Times New Roman" panose="02020603050405020304" pitchFamily="18" charset="0"/>
              </a:rPr>
              <a:t>ANTOINE WATTEAU (1684-1721)</a:t>
            </a:r>
          </a:p>
        </p:txBody>
      </p:sp>
      <p:sp>
        <p:nvSpPr>
          <p:cNvPr id="3" name="Content Placeholder 2">
            <a:extLst>
              <a:ext uri="{FF2B5EF4-FFF2-40B4-BE49-F238E27FC236}">
                <a16:creationId xmlns:a16="http://schemas.microsoft.com/office/drawing/2014/main" id="{FA2CFAE8-2599-4C79-8E13-50AD60067ECB}"/>
              </a:ext>
            </a:extLst>
          </p:cNvPr>
          <p:cNvSpPr>
            <a:spLocks noGrp="1"/>
          </p:cNvSpPr>
          <p:nvPr>
            <p:ph idx="1"/>
          </p:nvPr>
        </p:nvSpPr>
        <p:spPr>
          <a:xfrm>
            <a:off x="318052" y="2186607"/>
            <a:ext cx="11595651" cy="4671393"/>
          </a:xfrm>
        </p:spPr>
        <p:txBody>
          <a:bodyPr>
            <a:noAutofit/>
          </a:bodyPr>
          <a:lstStyle/>
          <a:p>
            <a:r>
              <a:rPr lang="en-US" sz="2200" dirty="0">
                <a:latin typeface="Times New Roman" panose="02020603050405020304" pitchFamily="18" charset="0"/>
                <a:cs typeface="Times New Roman" panose="02020603050405020304" pitchFamily="18" charset="0"/>
              </a:rPr>
              <a:t>Watteau’s paintings of elegantly dressed aristocrats flirting in the landscape led the French Royal Academy to create a new genre to accommodate the painter: </a:t>
            </a:r>
            <a:r>
              <a:rPr lang="en-US" sz="2200" i="1" dirty="0">
                <a:latin typeface="Times New Roman" panose="02020603050405020304" pitchFamily="18" charset="0"/>
                <a:cs typeface="Times New Roman" panose="02020603050405020304" pitchFamily="18" charset="0"/>
              </a:rPr>
              <a:t>fête </a:t>
            </a:r>
            <a:r>
              <a:rPr lang="en-US" sz="2200" i="1" dirty="0" err="1">
                <a:latin typeface="Times New Roman" panose="02020603050405020304" pitchFamily="18" charset="0"/>
                <a:cs typeface="Times New Roman" panose="02020603050405020304" pitchFamily="18" charset="0"/>
              </a:rPr>
              <a:t>galantes</a:t>
            </a:r>
            <a:r>
              <a:rPr lang="en-US" sz="2200" dirty="0">
                <a:latin typeface="Times New Roman" panose="02020603050405020304" pitchFamily="18" charset="0"/>
                <a:cs typeface="Times New Roman" panose="02020603050405020304" pitchFamily="18" charset="0"/>
              </a:rPr>
              <a:t>. These pictures of courtship parties were concerned with themes of love, secrecy, playfulness, and wistfulness and combined genre painting with the mythological subjects so popular in history painting of the time.</a:t>
            </a:r>
          </a:p>
          <a:p>
            <a:r>
              <a:rPr lang="en-US" sz="2200" dirty="0">
                <a:latin typeface="Times New Roman" panose="02020603050405020304" pitchFamily="18" charset="0"/>
                <a:cs typeface="Times New Roman" panose="02020603050405020304" pitchFamily="18" charset="0"/>
              </a:rPr>
              <a:t>While Rococo art is known for its superficiality, high-living, and light-heartedness, Watteau’s compositions were indebted to close observation of nature and life, which he initially rendered in countless drawings that later informed his paintings.</a:t>
            </a:r>
          </a:p>
          <a:p>
            <a:r>
              <a:rPr lang="en-US" sz="2200" dirty="0">
                <a:latin typeface="Times New Roman" panose="02020603050405020304" pitchFamily="18" charset="0"/>
                <a:cs typeface="Times New Roman" panose="02020603050405020304" pitchFamily="18" charset="0"/>
              </a:rPr>
              <a:t>Perhaps not so neatly delineated as they are now, both decorative and fine arts were part of Watteau’s repertoire. Painting on panels or directly on the wall, Watteau created motifs and vignettes to decorate dining rooms and studies of his patrons, and he created large oil paintings that were accepted by the French Royal Academy. Often, the subject matter of both modes of work coincided in scenes of musicians, lovers, and lush landscapes.</a:t>
            </a:r>
          </a:p>
          <a:p>
            <a:pPr marL="0" indent="0">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9608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F8FD3-8953-4B5F-A8DD-2C3A3462C560}"/>
              </a:ext>
            </a:extLst>
          </p:cNvPr>
          <p:cNvSpPr>
            <a:spLocks noGrp="1"/>
          </p:cNvSpPr>
          <p:nvPr>
            <p:ph type="title"/>
          </p:nvPr>
        </p:nvSpPr>
        <p:spPr>
          <a:xfrm>
            <a:off x="1698294" y="496589"/>
            <a:ext cx="8761413" cy="706964"/>
          </a:xfrm>
        </p:spPr>
        <p:txBody>
          <a:bodyPr/>
          <a:lstStyle/>
          <a:p>
            <a:pPr algn="ctr"/>
            <a:r>
              <a:rPr lang="en-US" sz="3200" dirty="0">
                <a:latin typeface="Times New Roman" panose="02020603050405020304" pitchFamily="18" charset="0"/>
                <a:cs typeface="Times New Roman" panose="02020603050405020304" pitchFamily="18" charset="0"/>
              </a:rPr>
              <a:t>ANTOINE WATTEAU (1684-1721)</a:t>
            </a:r>
          </a:p>
        </p:txBody>
      </p:sp>
      <p:sp>
        <p:nvSpPr>
          <p:cNvPr id="3" name="Content Placeholder 2">
            <a:extLst>
              <a:ext uri="{FF2B5EF4-FFF2-40B4-BE49-F238E27FC236}">
                <a16:creationId xmlns:a16="http://schemas.microsoft.com/office/drawing/2014/main" id="{FA2CFAE8-2599-4C79-8E13-50AD60067ECB}"/>
              </a:ext>
            </a:extLst>
          </p:cNvPr>
          <p:cNvSpPr>
            <a:spLocks noGrp="1"/>
          </p:cNvSpPr>
          <p:nvPr>
            <p:ph idx="1"/>
          </p:nvPr>
        </p:nvSpPr>
        <p:spPr>
          <a:xfrm>
            <a:off x="318052" y="2186607"/>
            <a:ext cx="11595651" cy="4671393"/>
          </a:xfrm>
        </p:spPr>
        <p:txBody>
          <a:bodyPr>
            <a:noAutofit/>
          </a:bodyPr>
          <a:lstStyle/>
          <a:p>
            <a:r>
              <a:rPr lang="en-US" sz="2200" dirty="0">
                <a:latin typeface="Times New Roman" panose="02020603050405020304" pitchFamily="18" charset="0"/>
                <a:cs typeface="Times New Roman" panose="02020603050405020304" pitchFamily="18" charset="0"/>
              </a:rPr>
              <a:t>Many of Watteau’s most important works have a stage-like setting, with the panoramic scene extending laterally in very shallow space. Such compositional devices can be traced to his love of the theater and ballet. Both opera and the more popular </a:t>
            </a:r>
            <a:r>
              <a:rPr lang="en-US" sz="2200" i="1" dirty="0">
                <a:latin typeface="Times New Roman" panose="02020603050405020304" pitchFamily="18" charset="0"/>
                <a:cs typeface="Times New Roman" panose="02020603050405020304" pitchFamily="18" charset="0"/>
              </a:rPr>
              <a:t>Commedia </a:t>
            </a:r>
            <a:r>
              <a:rPr lang="en-US" sz="2200" i="1" dirty="0" err="1">
                <a:latin typeface="Times New Roman" panose="02020603050405020304" pitchFamily="18" charset="0"/>
                <a:cs typeface="Times New Roman" panose="02020603050405020304" pitchFamily="18" charset="0"/>
              </a:rPr>
              <a:t>dell’arte</a:t>
            </a:r>
            <a:r>
              <a:rPr lang="en-US" sz="2200" dirty="0">
                <a:latin typeface="Times New Roman" panose="02020603050405020304" pitchFamily="18" charset="0"/>
                <a:cs typeface="Times New Roman" panose="02020603050405020304" pitchFamily="18" charset="0"/>
              </a:rPr>
              <a:t>, were his favorite subjects.</a:t>
            </a:r>
          </a:p>
          <a:p>
            <a:r>
              <a:rPr lang="en-US" sz="2200" dirty="0">
                <a:latin typeface="Times New Roman" panose="02020603050405020304" pitchFamily="18" charset="0"/>
                <a:cs typeface="Times New Roman" panose="02020603050405020304" pitchFamily="18" charset="0"/>
              </a:rPr>
              <a:t>Women reign in his paintings. Men—cavaliers or clowns—are there to please the women who glide by, enfolded in their splendid silken attire's. The statues in the parks are almost always statues of women. And even nature is feminine: trees with slender trunks, rich with a soft and uncertain foliage.</a:t>
            </a:r>
          </a:p>
          <a:p>
            <a:r>
              <a:rPr lang="en-US" sz="2200" dirty="0">
                <a:latin typeface="Times New Roman" panose="02020603050405020304" pitchFamily="18" charset="0"/>
                <a:cs typeface="Times New Roman" panose="02020603050405020304" pitchFamily="18" charset="0"/>
              </a:rPr>
              <a:t>In his own words:</a:t>
            </a:r>
          </a:p>
          <a:p>
            <a:pPr marL="0" indent="0" algn="ctr">
              <a:buNone/>
            </a:pPr>
            <a:r>
              <a:rPr lang="en-US" sz="2200" dirty="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I create the painting in my mind, color gives me inspiration, passion is very important, so I am looking for radiance, with all my soul</a:t>
            </a:r>
            <a:r>
              <a:rPr lang="en-US" sz="2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23449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F8FD3-8953-4B5F-A8DD-2C3A3462C560}"/>
              </a:ext>
            </a:extLst>
          </p:cNvPr>
          <p:cNvSpPr>
            <a:spLocks noGrp="1"/>
          </p:cNvSpPr>
          <p:nvPr>
            <p:ph type="title"/>
          </p:nvPr>
        </p:nvSpPr>
        <p:spPr>
          <a:xfrm>
            <a:off x="1698294" y="496589"/>
            <a:ext cx="8761413" cy="706964"/>
          </a:xfrm>
        </p:spPr>
        <p:txBody>
          <a:bodyPr/>
          <a:lstStyle/>
          <a:p>
            <a:pPr algn="ctr"/>
            <a:r>
              <a:rPr lang="en-US" sz="3200" dirty="0">
                <a:latin typeface="Times New Roman" panose="02020603050405020304" pitchFamily="18" charset="0"/>
                <a:cs typeface="Times New Roman" panose="02020603050405020304" pitchFamily="18" charset="0"/>
              </a:rPr>
              <a:t>SELF PORTRAIT</a:t>
            </a:r>
          </a:p>
        </p:txBody>
      </p:sp>
      <p:pic>
        <p:nvPicPr>
          <p:cNvPr id="5" name="Content Placeholder 4">
            <a:extLst>
              <a:ext uri="{FF2B5EF4-FFF2-40B4-BE49-F238E27FC236}">
                <a16:creationId xmlns:a16="http://schemas.microsoft.com/office/drawing/2014/main" id="{BB7595DA-B9DB-4CA1-A4AB-D1662AF819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75653" y="1256162"/>
            <a:ext cx="4015410" cy="5366047"/>
          </a:xfrm>
        </p:spPr>
      </p:pic>
    </p:spTree>
    <p:extLst>
      <p:ext uri="{BB962C8B-B14F-4D97-AF65-F5344CB8AC3E}">
        <p14:creationId xmlns:p14="http://schemas.microsoft.com/office/powerpoint/2010/main" val="3645634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F8FD3-8953-4B5F-A8DD-2C3A3462C560}"/>
              </a:ext>
            </a:extLst>
          </p:cNvPr>
          <p:cNvSpPr>
            <a:spLocks noGrp="1"/>
          </p:cNvSpPr>
          <p:nvPr>
            <p:ph type="title"/>
          </p:nvPr>
        </p:nvSpPr>
        <p:spPr>
          <a:xfrm>
            <a:off x="1698294" y="430330"/>
            <a:ext cx="8761413" cy="523828"/>
          </a:xfrm>
        </p:spPr>
        <p:txBody>
          <a:bodyPr/>
          <a:lstStyle/>
          <a:p>
            <a:pPr algn="ctr"/>
            <a:r>
              <a:rPr lang="en-US" sz="3200" dirty="0">
                <a:latin typeface="Times New Roman" panose="02020603050405020304" pitchFamily="18" charset="0"/>
                <a:cs typeface="Times New Roman" panose="02020603050405020304" pitchFamily="18" charset="0"/>
              </a:rPr>
              <a:t>PLEASURE OF LOVE</a:t>
            </a:r>
          </a:p>
        </p:txBody>
      </p:sp>
      <p:pic>
        <p:nvPicPr>
          <p:cNvPr id="7" name="Content Placeholder 6">
            <a:extLst>
              <a:ext uri="{FF2B5EF4-FFF2-40B4-BE49-F238E27FC236}">
                <a16:creationId xmlns:a16="http://schemas.microsoft.com/office/drawing/2014/main" id="{70297FC8-937D-4403-B472-A34AC94841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0678" y="1014178"/>
            <a:ext cx="7023652" cy="5784184"/>
          </a:xfrm>
        </p:spPr>
      </p:pic>
    </p:spTree>
    <p:extLst>
      <p:ext uri="{BB962C8B-B14F-4D97-AF65-F5344CB8AC3E}">
        <p14:creationId xmlns:p14="http://schemas.microsoft.com/office/powerpoint/2010/main" val="2809369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F8FD3-8953-4B5F-A8DD-2C3A3462C560}"/>
              </a:ext>
            </a:extLst>
          </p:cNvPr>
          <p:cNvSpPr>
            <a:spLocks noGrp="1"/>
          </p:cNvSpPr>
          <p:nvPr>
            <p:ph type="title"/>
          </p:nvPr>
        </p:nvSpPr>
        <p:spPr>
          <a:xfrm>
            <a:off x="1698294" y="496589"/>
            <a:ext cx="8761413" cy="563585"/>
          </a:xfrm>
        </p:spPr>
        <p:txBody>
          <a:bodyPr/>
          <a:lstStyle/>
          <a:p>
            <a:pPr algn="ctr"/>
            <a:r>
              <a:rPr lang="en-US" sz="3200" dirty="0">
                <a:latin typeface="Times New Roman" panose="02020603050405020304" pitchFamily="18" charset="0"/>
                <a:cs typeface="Times New Roman" panose="02020603050405020304" pitchFamily="18" charset="0"/>
              </a:rPr>
              <a:t>THE DANCE</a:t>
            </a:r>
          </a:p>
        </p:txBody>
      </p:sp>
      <p:pic>
        <p:nvPicPr>
          <p:cNvPr id="7" name="Content Placeholder 6">
            <a:extLst>
              <a:ext uri="{FF2B5EF4-FFF2-40B4-BE49-F238E27FC236}">
                <a16:creationId xmlns:a16="http://schemas.microsoft.com/office/drawing/2014/main" id="{60CA90B5-7BE4-4E76-9D48-DCB4EA7DB1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5721" y="1101974"/>
            <a:ext cx="6732104" cy="5671797"/>
          </a:xfrm>
        </p:spPr>
      </p:pic>
    </p:spTree>
    <p:extLst>
      <p:ext uri="{BB962C8B-B14F-4D97-AF65-F5344CB8AC3E}">
        <p14:creationId xmlns:p14="http://schemas.microsoft.com/office/powerpoint/2010/main" val="4249729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F8FD3-8953-4B5F-A8DD-2C3A3462C560}"/>
              </a:ext>
            </a:extLst>
          </p:cNvPr>
          <p:cNvSpPr>
            <a:spLocks noGrp="1"/>
          </p:cNvSpPr>
          <p:nvPr>
            <p:ph type="title"/>
          </p:nvPr>
        </p:nvSpPr>
        <p:spPr>
          <a:xfrm>
            <a:off x="1698294" y="496589"/>
            <a:ext cx="8761413" cy="497324"/>
          </a:xfrm>
        </p:spPr>
        <p:txBody>
          <a:bodyPr/>
          <a:lstStyle/>
          <a:p>
            <a:pPr algn="ctr"/>
            <a:r>
              <a:rPr lang="en-US" sz="3200" dirty="0">
                <a:latin typeface="Times New Roman" panose="02020603050405020304" pitchFamily="18" charset="0"/>
                <a:cs typeface="Times New Roman" panose="02020603050405020304" pitchFamily="18" charset="0"/>
              </a:rPr>
              <a:t>THE LOVE LESSON</a:t>
            </a:r>
          </a:p>
        </p:txBody>
      </p:sp>
      <p:pic>
        <p:nvPicPr>
          <p:cNvPr id="7" name="Content Placeholder 6">
            <a:extLst>
              <a:ext uri="{FF2B5EF4-FFF2-40B4-BE49-F238E27FC236}">
                <a16:creationId xmlns:a16="http://schemas.microsoft.com/office/drawing/2014/main" id="{408CD22F-1A55-49DA-AA8A-4102664B0E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9018" y="1117325"/>
            <a:ext cx="7906615" cy="5682880"/>
          </a:xfrm>
        </p:spPr>
      </p:pic>
    </p:spTree>
    <p:extLst>
      <p:ext uri="{BB962C8B-B14F-4D97-AF65-F5344CB8AC3E}">
        <p14:creationId xmlns:p14="http://schemas.microsoft.com/office/powerpoint/2010/main" val="1392468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F8FD3-8953-4B5F-A8DD-2C3A3462C560}"/>
              </a:ext>
            </a:extLst>
          </p:cNvPr>
          <p:cNvSpPr>
            <a:spLocks noGrp="1"/>
          </p:cNvSpPr>
          <p:nvPr>
            <p:ph type="title"/>
          </p:nvPr>
        </p:nvSpPr>
        <p:spPr>
          <a:xfrm>
            <a:off x="1698294" y="496589"/>
            <a:ext cx="8761413" cy="444315"/>
          </a:xfrm>
        </p:spPr>
        <p:txBody>
          <a:bodyPr/>
          <a:lstStyle/>
          <a:p>
            <a:pPr algn="ctr"/>
            <a:r>
              <a:rPr lang="en-US" sz="3200" dirty="0">
                <a:latin typeface="Times New Roman" panose="02020603050405020304" pitchFamily="18" charset="0"/>
                <a:cs typeface="Times New Roman" panose="02020603050405020304" pitchFamily="18" charset="0"/>
              </a:rPr>
              <a:t>THE FEAST OF LOVE</a:t>
            </a:r>
          </a:p>
        </p:txBody>
      </p:sp>
      <p:pic>
        <p:nvPicPr>
          <p:cNvPr id="7" name="Content Placeholder 6">
            <a:extLst>
              <a:ext uri="{FF2B5EF4-FFF2-40B4-BE49-F238E27FC236}">
                <a16:creationId xmlns:a16="http://schemas.microsoft.com/office/drawing/2014/main" id="{21F3C78B-9292-4C0C-9DE3-E7D0BEB7F8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0679" y="971455"/>
            <a:ext cx="7116418" cy="5826568"/>
          </a:xfrm>
        </p:spPr>
      </p:pic>
    </p:spTree>
    <p:extLst>
      <p:ext uri="{BB962C8B-B14F-4D97-AF65-F5344CB8AC3E}">
        <p14:creationId xmlns:p14="http://schemas.microsoft.com/office/powerpoint/2010/main" val="1296308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F8FD3-8953-4B5F-A8DD-2C3A3462C560}"/>
              </a:ext>
            </a:extLst>
          </p:cNvPr>
          <p:cNvSpPr>
            <a:spLocks noGrp="1"/>
          </p:cNvSpPr>
          <p:nvPr>
            <p:ph type="title"/>
          </p:nvPr>
        </p:nvSpPr>
        <p:spPr>
          <a:xfrm>
            <a:off x="1698294" y="496589"/>
            <a:ext cx="8761413" cy="537081"/>
          </a:xfrm>
        </p:spPr>
        <p:txBody>
          <a:bodyPr/>
          <a:lstStyle/>
          <a:p>
            <a:pPr algn="ctr"/>
            <a:r>
              <a:rPr lang="en-US" sz="3200" dirty="0">
                <a:latin typeface="Times New Roman" panose="02020603050405020304" pitchFamily="18" charset="0"/>
                <a:cs typeface="Times New Roman" panose="02020603050405020304" pitchFamily="18" charset="0"/>
              </a:rPr>
              <a:t>LA SURPRISE</a:t>
            </a:r>
          </a:p>
        </p:txBody>
      </p:sp>
      <p:pic>
        <p:nvPicPr>
          <p:cNvPr id="7" name="Content Placeholder 6">
            <a:extLst>
              <a:ext uri="{FF2B5EF4-FFF2-40B4-BE49-F238E27FC236}">
                <a16:creationId xmlns:a16="http://schemas.microsoft.com/office/drawing/2014/main" id="{8B21F814-11D8-429C-A729-4B5713CB45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8036" y="1145473"/>
            <a:ext cx="4377581" cy="5586629"/>
          </a:xfrm>
        </p:spPr>
      </p:pic>
    </p:spTree>
    <p:extLst>
      <p:ext uri="{BB962C8B-B14F-4D97-AF65-F5344CB8AC3E}">
        <p14:creationId xmlns:p14="http://schemas.microsoft.com/office/powerpoint/2010/main" val="434305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F8FD3-8953-4B5F-A8DD-2C3A3462C560}"/>
              </a:ext>
            </a:extLst>
          </p:cNvPr>
          <p:cNvSpPr>
            <a:spLocks noGrp="1"/>
          </p:cNvSpPr>
          <p:nvPr>
            <p:ph type="title"/>
          </p:nvPr>
        </p:nvSpPr>
        <p:spPr>
          <a:xfrm>
            <a:off x="1698294" y="496589"/>
            <a:ext cx="8761413" cy="444315"/>
          </a:xfrm>
        </p:spPr>
        <p:txBody>
          <a:bodyPr/>
          <a:lstStyle/>
          <a:p>
            <a:pPr algn="ctr"/>
            <a:r>
              <a:rPr lang="en-US" sz="3200" dirty="0">
                <a:latin typeface="Times New Roman" panose="02020603050405020304" pitchFamily="18" charset="0"/>
                <a:cs typeface="Times New Roman" panose="02020603050405020304" pitchFamily="18" charset="0"/>
              </a:rPr>
              <a:t>FEAST IN VENICE</a:t>
            </a:r>
          </a:p>
        </p:txBody>
      </p:sp>
      <p:pic>
        <p:nvPicPr>
          <p:cNvPr id="11" name="Content Placeholder 10">
            <a:extLst>
              <a:ext uri="{FF2B5EF4-FFF2-40B4-BE49-F238E27FC236}">
                <a16:creationId xmlns:a16="http://schemas.microsoft.com/office/drawing/2014/main" id="{B2554C09-35B7-4E47-9FB2-6DC3557CDA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29878" y="1130857"/>
            <a:ext cx="4757531" cy="5613887"/>
          </a:xfrm>
        </p:spPr>
      </p:pic>
    </p:spTree>
    <p:extLst>
      <p:ext uri="{BB962C8B-B14F-4D97-AF65-F5344CB8AC3E}">
        <p14:creationId xmlns:p14="http://schemas.microsoft.com/office/powerpoint/2010/main" val="4214690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F8FD3-8953-4B5F-A8DD-2C3A3462C560}"/>
              </a:ext>
            </a:extLst>
          </p:cNvPr>
          <p:cNvSpPr>
            <a:spLocks noGrp="1"/>
          </p:cNvSpPr>
          <p:nvPr>
            <p:ph type="title"/>
          </p:nvPr>
        </p:nvSpPr>
        <p:spPr>
          <a:xfrm>
            <a:off x="1698294" y="496589"/>
            <a:ext cx="8761413" cy="706964"/>
          </a:xfrm>
        </p:spPr>
        <p:txBody>
          <a:bodyPr/>
          <a:lstStyle/>
          <a:p>
            <a:pPr algn="ctr"/>
            <a:r>
              <a:rPr lang="en-US" sz="3200" dirty="0">
                <a:latin typeface="Times New Roman" panose="02020603050405020304" pitchFamily="18" charset="0"/>
                <a:cs typeface="Times New Roman" panose="02020603050405020304" pitchFamily="18" charset="0"/>
              </a:rPr>
              <a:t>ROCOCO ART (1702-1780)</a:t>
            </a:r>
          </a:p>
        </p:txBody>
      </p:sp>
      <p:sp>
        <p:nvSpPr>
          <p:cNvPr id="3" name="Content Placeholder 2">
            <a:extLst>
              <a:ext uri="{FF2B5EF4-FFF2-40B4-BE49-F238E27FC236}">
                <a16:creationId xmlns:a16="http://schemas.microsoft.com/office/drawing/2014/main" id="{FA2CFAE8-2599-4C79-8E13-50AD60067ECB}"/>
              </a:ext>
            </a:extLst>
          </p:cNvPr>
          <p:cNvSpPr>
            <a:spLocks noGrp="1"/>
          </p:cNvSpPr>
          <p:nvPr>
            <p:ph idx="1"/>
          </p:nvPr>
        </p:nvSpPr>
        <p:spPr>
          <a:xfrm>
            <a:off x="331304" y="2557669"/>
            <a:ext cx="11516138" cy="4320205"/>
          </a:xfrm>
        </p:spPr>
        <p:txBody>
          <a:bodyPr>
            <a:noAutofit/>
          </a:bodyPr>
          <a:lstStyle/>
          <a:p>
            <a:pPr fontAlgn="base"/>
            <a:r>
              <a:rPr lang="en-US" sz="2200" dirty="0">
                <a:latin typeface="Times New Roman" panose="02020603050405020304" pitchFamily="18" charset="0"/>
                <a:cs typeface="Times New Roman" panose="02020603050405020304" pitchFamily="18" charset="0"/>
              </a:rPr>
              <a:t>Rococo style originated in Paris in the early 18th century primarily in interior design, the decorative arts, painting, architecture, and sculpture and was soon adopted throughout France and later in other countries, principally Germany and Austria. This style is characterized by lightness, elegance, and an exuberant use of curving natural forms in ornamentation. The word Rococo is derived from the French word </a:t>
            </a:r>
            <a:r>
              <a:rPr lang="en-US" sz="2200" i="1" dirty="0">
                <a:latin typeface="Times New Roman" panose="02020603050405020304" pitchFamily="18" charset="0"/>
                <a:cs typeface="Times New Roman" panose="02020603050405020304" pitchFamily="18" charset="0"/>
              </a:rPr>
              <a:t>rocaille</a:t>
            </a:r>
            <a:r>
              <a:rPr lang="en-US" sz="2200" dirty="0">
                <a:latin typeface="Times New Roman" panose="02020603050405020304" pitchFamily="18" charset="0"/>
                <a:cs typeface="Times New Roman" panose="02020603050405020304" pitchFamily="18" charset="0"/>
              </a:rPr>
              <a:t>, which denoted the shell-covered rock work that was used to decorate artificial grottoes.</a:t>
            </a:r>
          </a:p>
          <a:p>
            <a:r>
              <a:rPr lang="en-US" sz="2200" dirty="0">
                <a:latin typeface="Times New Roman" panose="02020603050405020304" pitchFamily="18" charset="0"/>
                <a:cs typeface="Times New Roman" panose="02020603050405020304" pitchFamily="18" charset="0"/>
              </a:rPr>
              <a:t>Rococo or Late Baroque, is an exceptionally ornamental and theatrical style of architecture, art and decoration which combines asymmetry, scrolling curves, gilding, white and pastel colors, sculpted molding, and </a:t>
            </a:r>
            <a:r>
              <a:rPr lang="en-US" sz="2200" i="1" dirty="0">
                <a:latin typeface="Times New Roman" panose="02020603050405020304" pitchFamily="18" charset="0"/>
                <a:cs typeface="Times New Roman" panose="02020603050405020304" pitchFamily="18" charset="0"/>
              </a:rPr>
              <a:t>trompe l'oeil</a:t>
            </a:r>
            <a:r>
              <a:rPr lang="en-US" sz="2200" dirty="0">
                <a:latin typeface="Times New Roman" panose="02020603050405020304" pitchFamily="18" charset="0"/>
                <a:cs typeface="Times New Roman" panose="02020603050405020304" pitchFamily="18" charset="0"/>
              </a:rPr>
              <a:t> frescoes to create surprise and the illusion of motion and drama. It is often described as the final expression of the Baroque movement.</a:t>
            </a: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0156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F8FD3-8953-4B5F-A8DD-2C3A3462C560}"/>
              </a:ext>
            </a:extLst>
          </p:cNvPr>
          <p:cNvSpPr>
            <a:spLocks noGrp="1"/>
          </p:cNvSpPr>
          <p:nvPr>
            <p:ph type="title"/>
          </p:nvPr>
        </p:nvSpPr>
        <p:spPr>
          <a:xfrm>
            <a:off x="1698294" y="496589"/>
            <a:ext cx="8761413" cy="470820"/>
          </a:xfrm>
        </p:spPr>
        <p:txBody>
          <a:bodyPr/>
          <a:lstStyle/>
          <a:p>
            <a:pPr algn="ctr"/>
            <a:r>
              <a:rPr lang="en-US" sz="3200" dirty="0">
                <a:latin typeface="Times New Roman" panose="02020603050405020304" pitchFamily="18" charset="0"/>
                <a:cs typeface="Times New Roman" panose="02020603050405020304" pitchFamily="18" charset="0"/>
              </a:rPr>
              <a:t>FAIR AT BEZON</a:t>
            </a:r>
          </a:p>
        </p:txBody>
      </p:sp>
      <p:pic>
        <p:nvPicPr>
          <p:cNvPr id="11" name="Content Placeholder 10">
            <a:extLst>
              <a:ext uri="{FF2B5EF4-FFF2-40B4-BE49-F238E27FC236}">
                <a16:creationId xmlns:a16="http://schemas.microsoft.com/office/drawing/2014/main" id="{000A30C9-6E3D-45BE-9904-6575F412E19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853"/>
          <a:stretch/>
        </p:blipFill>
        <p:spPr>
          <a:xfrm>
            <a:off x="2395732" y="1139690"/>
            <a:ext cx="7318112" cy="5614309"/>
          </a:xfrm>
        </p:spPr>
      </p:pic>
    </p:spTree>
    <p:extLst>
      <p:ext uri="{BB962C8B-B14F-4D97-AF65-F5344CB8AC3E}">
        <p14:creationId xmlns:p14="http://schemas.microsoft.com/office/powerpoint/2010/main" val="513834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F8FD3-8953-4B5F-A8DD-2C3A3462C560}"/>
              </a:ext>
            </a:extLst>
          </p:cNvPr>
          <p:cNvSpPr>
            <a:spLocks noGrp="1"/>
          </p:cNvSpPr>
          <p:nvPr>
            <p:ph type="title"/>
          </p:nvPr>
        </p:nvSpPr>
        <p:spPr>
          <a:xfrm>
            <a:off x="1698294" y="496589"/>
            <a:ext cx="8761413" cy="470820"/>
          </a:xfrm>
        </p:spPr>
        <p:txBody>
          <a:bodyPr/>
          <a:lstStyle/>
          <a:p>
            <a:pPr algn="ctr"/>
            <a:r>
              <a:rPr lang="en-US" sz="3200" dirty="0">
                <a:latin typeface="Times New Roman" panose="02020603050405020304" pitchFamily="18" charset="0"/>
                <a:cs typeface="Times New Roman" panose="02020603050405020304" pitchFamily="18" charset="0"/>
              </a:rPr>
              <a:t>MUSICIAN</a:t>
            </a:r>
          </a:p>
        </p:txBody>
      </p:sp>
      <p:pic>
        <p:nvPicPr>
          <p:cNvPr id="6" name="Content Placeholder 5">
            <a:extLst>
              <a:ext uri="{FF2B5EF4-FFF2-40B4-BE49-F238E27FC236}">
                <a16:creationId xmlns:a16="http://schemas.microsoft.com/office/drawing/2014/main" id="{70D93E68-DF54-4CEB-96D2-976E59D60C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75938" y="1044956"/>
            <a:ext cx="4446423" cy="5713654"/>
          </a:xfrm>
        </p:spPr>
      </p:pic>
    </p:spTree>
    <p:extLst>
      <p:ext uri="{BB962C8B-B14F-4D97-AF65-F5344CB8AC3E}">
        <p14:creationId xmlns:p14="http://schemas.microsoft.com/office/powerpoint/2010/main" val="2508531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F8FD3-8953-4B5F-A8DD-2C3A3462C560}"/>
              </a:ext>
            </a:extLst>
          </p:cNvPr>
          <p:cNvSpPr>
            <a:spLocks noGrp="1"/>
          </p:cNvSpPr>
          <p:nvPr>
            <p:ph type="title"/>
          </p:nvPr>
        </p:nvSpPr>
        <p:spPr>
          <a:xfrm>
            <a:off x="1698294" y="496589"/>
            <a:ext cx="8761413" cy="470820"/>
          </a:xfrm>
        </p:spPr>
        <p:txBody>
          <a:bodyPr/>
          <a:lstStyle/>
          <a:p>
            <a:pPr algn="ctr"/>
            <a:r>
              <a:rPr lang="en-US" sz="3200" dirty="0">
                <a:latin typeface="Times New Roman" panose="02020603050405020304" pitchFamily="18" charset="0"/>
                <a:cs typeface="Times New Roman" panose="02020603050405020304" pitchFamily="18" charset="0"/>
              </a:rPr>
              <a:t>THE PILGRIMAGE TO CYTHERA</a:t>
            </a:r>
          </a:p>
        </p:txBody>
      </p:sp>
      <p:pic>
        <p:nvPicPr>
          <p:cNvPr id="6" name="Content Placeholder 5">
            <a:extLst>
              <a:ext uri="{FF2B5EF4-FFF2-40B4-BE49-F238E27FC236}">
                <a16:creationId xmlns:a16="http://schemas.microsoft.com/office/drawing/2014/main" id="{690DF76A-7D1D-436B-9795-9C76AD3544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1580" y="1060173"/>
            <a:ext cx="8767735" cy="5749335"/>
          </a:xfrm>
        </p:spPr>
      </p:pic>
    </p:spTree>
    <p:extLst>
      <p:ext uri="{BB962C8B-B14F-4D97-AF65-F5344CB8AC3E}">
        <p14:creationId xmlns:p14="http://schemas.microsoft.com/office/powerpoint/2010/main" val="1892820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F8FD3-8953-4B5F-A8DD-2C3A3462C560}"/>
              </a:ext>
            </a:extLst>
          </p:cNvPr>
          <p:cNvSpPr>
            <a:spLocks noGrp="1"/>
          </p:cNvSpPr>
          <p:nvPr>
            <p:ph type="title"/>
          </p:nvPr>
        </p:nvSpPr>
        <p:spPr>
          <a:xfrm>
            <a:off x="1698294" y="496589"/>
            <a:ext cx="8761413" cy="470820"/>
          </a:xfrm>
        </p:spPr>
        <p:txBody>
          <a:bodyPr/>
          <a:lstStyle/>
          <a:p>
            <a:pPr algn="ctr"/>
            <a:r>
              <a:rPr lang="en-US" sz="3200" dirty="0">
                <a:latin typeface="Times New Roman" panose="02020603050405020304" pitchFamily="18" charset="0"/>
                <a:cs typeface="Times New Roman" panose="02020603050405020304" pitchFamily="18" charset="0"/>
              </a:rPr>
              <a:t>THE FRENCH COMEDIANS</a:t>
            </a:r>
          </a:p>
        </p:txBody>
      </p:sp>
      <p:pic>
        <p:nvPicPr>
          <p:cNvPr id="23" name="Content Placeholder 22">
            <a:extLst>
              <a:ext uri="{FF2B5EF4-FFF2-40B4-BE49-F238E27FC236}">
                <a16:creationId xmlns:a16="http://schemas.microsoft.com/office/drawing/2014/main" id="{C833C622-86F6-4418-9C64-9CF328CD95B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891" t="2354" r="2286" b="1954"/>
          <a:stretch/>
        </p:blipFill>
        <p:spPr>
          <a:xfrm>
            <a:off x="2690191" y="1053591"/>
            <a:ext cx="7195932" cy="5713039"/>
          </a:xfrm>
        </p:spPr>
      </p:pic>
    </p:spTree>
    <p:extLst>
      <p:ext uri="{BB962C8B-B14F-4D97-AF65-F5344CB8AC3E}">
        <p14:creationId xmlns:p14="http://schemas.microsoft.com/office/powerpoint/2010/main" val="601743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F8FD3-8953-4B5F-A8DD-2C3A3462C560}"/>
              </a:ext>
            </a:extLst>
          </p:cNvPr>
          <p:cNvSpPr>
            <a:spLocks noGrp="1"/>
          </p:cNvSpPr>
          <p:nvPr>
            <p:ph type="title"/>
          </p:nvPr>
        </p:nvSpPr>
        <p:spPr>
          <a:xfrm>
            <a:off x="1698294" y="496589"/>
            <a:ext cx="8761413" cy="470820"/>
          </a:xfrm>
        </p:spPr>
        <p:txBody>
          <a:bodyPr/>
          <a:lstStyle/>
          <a:p>
            <a:pPr algn="ctr"/>
            <a:r>
              <a:rPr lang="en-US" sz="3200" dirty="0">
                <a:latin typeface="Times New Roman" panose="02020603050405020304" pitchFamily="18" charset="0"/>
                <a:cs typeface="Times New Roman" panose="02020603050405020304" pitchFamily="18" charset="0"/>
              </a:rPr>
              <a:t>PIERROT</a:t>
            </a:r>
          </a:p>
        </p:txBody>
      </p:sp>
      <p:pic>
        <p:nvPicPr>
          <p:cNvPr id="10" name="Content Placeholder 9">
            <a:extLst>
              <a:ext uri="{FF2B5EF4-FFF2-40B4-BE49-F238E27FC236}">
                <a16:creationId xmlns:a16="http://schemas.microsoft.com/office/drawing/2014/main" id="{DE4A304A-EC2B-4133-9B25-2E41BE6805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0610" y="947858"/>
            <a:ext cx="4668538" cy="5824002"/>
          </a:xfrm>
        </p:spPr>
      </p:pic>
    </p:spTree>
    <p:extLst>
      <p:ext uri="{BB962C8B-B14F-4D97-AF65-F5344CB8AC3E}">
        <p14:creationId xmlns:p14="http://schemas.microsoft.com/office/powerpoint/2010/main" val="828285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F8FD3-8953-4B5F-A8DD-2C3A3462C560}"/>
              </a:ext>
            </a:extLst>
          </p:cNvPr>
          <p:cNvSpPr>
            <a:spLocks noGrp="1"/>
          </p:cNvSpPr>
          <p:nvPr>
            <p:ph type="title"/>
          </p:nvPr>
        </p:nvSpPr>
        <p:spPr>
          <a:xfrm>
            <a:off x="1698294" y="496589"/>
            <a:ext cx="8761413" cy="470820"/>
          </a:xfrm>
        </p:spPr>
        <p:txBody>
          <a:bodyPr/>
          <a:lstStyle/>
          <a:p>
            <a:pPr algn="ctr"/>
            <a:r>
              <a:rPr lang="en-US" sz="3200" dirty="0">
                <a:latin typeface="Times New Roman" panose="02020603050405020304" pitchFamily="18" charset="0"/>
                <a:cs typeface="Times New Roman" panose="02020603050405020304" pitchFamily="18" charset="0"/>
              </a:rPr>
              <a:t>THE ITALIAN COMEDIANS</a:t>
            </a:r>
          </a:p>
        </p:txBody>
      </p:sp>
      <p:pic>
        <p:nvPicPr>
          <p:cNvPr id="6" name="Content Placeholder 5">
            <a:extLst>
              <a:ext uri="{FF2B5EF4-FFF2-40B4-BE49-F238E27FC236}">
                <a16:creationId xmlns:a16="http://schemas.microsoft.com/office/drawing/2014/main" id="{C1B82207-627C-4C57-AF40-7CB72B297F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4758" y="1099932"/>
            <a:ext cx="6674041" cy="5531112"/>
          </a:xfrm>
        </p:spPr>
      </p:pic>
    </p:spTree>
    <p:extLst>
      <p:ext uri="{BB962C8B-B14F-4D97-AF65-F5344CB8AC3E}">
        <p14:creationId xmlns:p14="http://schemas.microsoft.com/office/powerpoint/2010/main" val="2473370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F8FD3-8953-4B5F-A8DD-2C3A3462C560}"/>
              </a:ext>
            </a:extLst>
          </p:cNvPr>
          <p:cNvSpPr>
            <a:spLocks noGrp="1"/>
          </p:cNvSpPr>
          <p:nvPr>
            <p:ph type="title"/>
          </p:nvPr>
        </p:nvSpPr>
        <p:spPr>
          <a:xfrm>
            <a:off x="1698294" y="496589"/>
            <a:ext cx="8761413" cy="470820"/>
          </a:xfrm>
        </p:spPr>
        <p:txBody>
          <a:bodyPr/>
          <a:lstStyle/>
          <a:p>
            <a:pPr algn="ctr"/>
            <a:r>
              <a:rPr lang="en-US" sz="3200" dirty="0">
                <a:latin typeface="Times New Roman" panose="02020603050405020304" pitchFamily="18" charset="0"/>
                <a:cs typeface="Times New Roman" panose="02020603050405020304" pitchFamily="18" charset="0"/>
              </a:rPr>
              <a:t>HEAD OF A MAN</a:t>
            </a:r>
          </a:p>
        </p:txBody>
      </p:sp>
      <p:pic>
        <p:nvPicPr>
          <p:cNvPr id="11" name="Content Placeholder 10">
            <a:extLst>
              <a:ext uri="{FF2B5EF4-FFF2-40B4-BE49-F238E27FC236}">
                <a16:creationId xmlns:a16="http://schemas.microsoft.com/office/drawing/2014/main" id="{A266562D-62D9-4563-9071-D6512F260D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70848" y="1131667"/>
            <a:ext cx="4876800" cy="5520907"/>
          </a:xfrm>
        </p:spPr>
      </p:pic>
    </p:spTree>
    <p:extLst>
      <p:ext uri="{BB962C8B-B14F-4D97-AF65-F5344CB8AC3E}">
        <p14:creationId xmlns:p14="http://schemas.microsoft.com/office/powerpoint/2010/main" val="2515525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F8FD3-8953-4B5F-A8DD-2C3A3462C560}"/>
              </a:ext>
            </a:extLst>
          </p:cNvPr>
          <p:cNvSpPr>
            <a:spLocks noGrp="1"/>
          </p:cNvSpPr>
          <p:nvPr>
            <p:ph type="title"/>
          </p:nvPr>
        </p:nvSpPr>
        <p:spPr>
          <a:xfrm>
            <a:off x="1698294" y="496589"/>
            <a:ext cx="8761413" cy="470820"/>
          </a:xfrm>
        </p:spPr>
        <p:txBody>
          <a:bodyPr/>
          <a:lstStyle/>
          <a:p>
            <a:pPr algn="ctr"/>
            <a:r>
              <a:rPr lang="en-US" sz="3200" dirty="0">
                <a:latin typeface="Times New Roman" panose="02020603050405020304" pitchFamily="18" charset="0"/>
                <a:cs typeface="Times New Roman" panose="02020603050405020304" pitchFamily="18" charset="0"/>
              </a:rPr>
              <a:t>STUDY OF A WOMAN’S HEAD AND HANDS</a:t>
            </a:r>
          </a:p>
        </p:txBody>
      </p:sp>
      <p:pic>
        <p:nvPicPr>
          <p:cNvPr id="6" name="Content Placeholder 5">
            <a:extLst>
              <a:ext uri="{FF2B5EF4-FFF2-40B4-BE49-F238E27FC236}">
                <a16:creationId xmlns:a16="http://schemas.microsoft.com/office/drawing/2014/main" id="{E32A1AF5-251D-4A8E-8349-9D31C3A56E5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8417" t="2958" r="4377" b="2686"/>
          <a:stretch/>
        </p:blipFill>
        <p:spPr>
          <a:xfrm>
            <a:off x="4359966" y="1126436"/>
            <a:ext cx="3432313" cy="5605670"/>
          </a:xfrm>
        </p:spPr>
      </p:pic>
    </p:spTree>
    <p:extLst>
      <p:ext uri="{BB962C8B-B14F-4D97-AF65-F5344CB8AC3E}">
        <p14:creationId xmlns:p14="http://schemas.microsoft.com/office/powerpoint/2010/main" val="4023007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F8FD3-8953-4B5F-A8DD-2C3A3462C560}"/>
              </a:ext>
            </a:extLst>
          </p:cNvPr>
          <p:cNvSpPr>
            <a:spLocks noGrp="1"/>
          </p:cNvSpPr>
          <p:nvPr>
            <p:ph type="title"/>
          </p:nvPr>
        </p:nvSpPr>
        <p:spPr>
          <a:xfrm>
            <a:off x="1698294" y="496589"/>
            <a:ext cx="8761413" cy="470820"/>
          </a:xfrm>
        </p:spPr>
        <p:txBody>
          <a:bodyPr/>
          <a:lstStyle/>
          <a:p>
            <a:pPr algn="ctr"/>
            <a:r>
              <a:rPr lang="en-US" sz="3200" dirty="0">
                <a:latin typeface="Times New Roman" panose="02020603050405020304" pitchFamily="18" charset="0"/>
                <a:cs typeface="Times New Roman" panose="02020603050405020304" pitchFamily="18" charset="0"/>
              </a:rPr>
              <a:t>SEATED WOMAN</a:t>
            </a:r>
          </a:p>
        </p:txBody>
      </p:sp>
      <p:pic>
        <p:nvPicPr>
          <p:cNvPr id="10" name="Content Placeholder 9">
            <a:extLst>
              <a:ext uri="{FF2B5EF4-FFF2-40B4-BE49-F238E27FC236}">
                <a16:creationId xmlns:a16="http://schemas.microsoft.com/office/drawing/2014/main" id="{E4CB2C37-E27B-4855-A778-6CB0A40900A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468" t="2149" r="4843" b="1648"/>
          <a:stretch/>
        </p:blipFill>
        <p:spPr>
          <a:xfrm>
            <a:off x="4174437" y="1041150"/>
            <a:ext cx="3609718" cy="5738528"/>
          </a:xfrm>
        </p:spPr>
      </p:pic>
    </p:spTree>
    <p:extLst>
      <p:ext uri="{BB962C8B-B14F-4D97-AF65-F5344CB8AC3E}">
        <p14:creationId xmlns:p14="http://schemas.microsoft.com/office/powerpoint/2010/main" val="1128526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F8FD3-8953-4B5F-A8DD-2C3A3462C560}"/>
              </a:ext>
            </a:extLst>
          </p:cNvPr>
          <p:cNvSpPr>
            <a:spLocks noGrp="1"/>
          </p:cNvSpPr>
          <p:nvPr>
            <p:ph type="title"/>
          </p:nvPr>
        </p:nvSpPr>
        <p:spPr>
          <a:xfrm>
            <a:off x="1698294" y="496589"/>
            <a:ext cx="8761413" cy="470820"/>
          </a:xfrm>
        </p:spPr>
        <p:txBody>
          <a:bodyPr/>
          <a:lstStyle/>
          <a:p>
            <a:pPr algn="ctr"/>
            <a:r>
              <a:rPr lang="en-US" sz="3200" dirty="0">
                <a:latin typeface="Times New Roman" panose="02020603050405020304" pitchFamily="18" charset="0"/>
                <a:cs typeface="Times New Roman" panose="02020603050405020304" pitchFamily="18" charset="0"/>
              </a:rPr>
              <a:t>STUDIES OF A WOMAN PLAYING</a:t>
            </a:r>
          </a:p>
        </p:txBody>
      </p:sp>
      <p:pic>
        <p:nvPicPr>
          <p:cNvPr id="6" name="Content Placeholder 5">
            <a:extLst>
              <a:ext uri="{FF2B5EF4-FFF2-40B4-BE49-F238E27FC236}">
                <a16:creationId xmlns:a16="http://schemas.microsoft.com/office/drawing/2014/main" id="{C390D9C4-0C49-4892-9B75-FF5EFFF015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6454" y="1070671"/>
            <a:ext cx="7076660" cy="5443585"/>
          </a:xfrm>
        </p:spPr>
      </p:pic>
    </p:spTree>
    <p:extLst>
      <p:ext uri="{BB962C8B-B14F-4D97-AF65-F5344CB8AC3E}">
        <p14:creationId xmlns:p14="http://schemas.microsoft.com/office/powerpoint/2010/main" val="3492522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F8FD3-8953-4B5F-A8DD-2C3A3462C560}"/>
              </a:ext>
            </a:extLst>
          </p:cNvPr>
          <p:cNvSpPr>
            <a:spLocks noGrp="1"/>
          </p:cNvSpPr>
          <p:nvPr>
            <p:ph type="title"/>
          </p:nvPr>
        </p:nvSpPr>
        <p:spPr>
          <a:xfrm>
            <a:off x="1698294" y="496589"/>
            <a:ext cx="8761413" cy="706964"/>
          </a:xfrm>
        </p:spPr>
        <p:txBody>
          <a:bodyPr/>
          <a:lstStyle/>
          <a:p>
            <a:pPr algn="ctr"/>
            <a:r>
              <a:rPr lang="en-US" sz="3200" dirty="0">
                <a:latin typeface="Times New Roman" panose="02020603050405020304" pitchFamily="18" charset="0"/>
                <a:cs typeface="Times New Roman" panose="02020603050405020304" pitchFamily="18" charset="0"/>
              </a:rPr>
              <a:t>ROCOCO ART (1702-1780)</a:t>
            </a:r>
          </a:p>
        </p:txBody>
      </p:sp>
      <p:sp>
        <p:nvSpPr>
          <p:cNvPr id="3" name="Content Placeholder 2">
            <a:extLst>
              <a:ext uri="{FF2B5EF4-FFF2-40B4-BE49-F238E27FC236}">
                <a16:creationId xmlns:a16="http://schemas.microsoft.com/office/drawing/2014/main" id="{FA2CFAE8-2599-4C79-8E13-50AD60067ECB}"/>
              </a:ext>
            </a:extLst>
          </p:cNvPr>
          <p:cNvSpPr>
            <a:spLocks noGrp="1"/>
          </p:cNvSpPr>
          <p:nvPr>
            <p:ph idx="1"/>
          </p:nvPr>
        </p:nvSpPr>
        <p:spPr>
          <a:xfrm>
            <a:off x="304800" y="2345635"/>
            <a:ext cx="11608903" cy="4558744"/>
          </a:xfrm>
        </p:spPr>
        <p:txBody>
          <a:bodyPr>
            <a:noAutofit/>
          </a:bodyPr>
          <a:lstStyle/>
          <a:p>
            <a:r>
              <a:rPr lang="en-US" sz="2200" dirty="0">
                <a:latin typeface="Times New Roman" panose="02020603050405020304" pitchFamily="18" charset="0"/>
                <a:cs typeface="Times New Roman" panose="02020603050405020304" pitchFamily="18" charset="0"/>
              </a:rPr>
              <a:t>In 1530 King Francis I, a noted art patron, invited the Italian artist Rosso Florentino to the French court, where, pioneering the courtly style of French Mannerism, Rosso founded the School of Fontainebleau (1528-1630). The school became known for its unique interior design style in which all the elements created a highly choreographed unity. Rosso pioneered the use of large stucco reliefs as frames, adorned with decorative and gilded motifs that would heavily influence Rococo's emphasis on elaborated settings. Gilding was a key contribution of Fontainebleau, providing exquisite splendor to objects.</a:t>
            </a:r>
          </a:p>
          <a:p>
            <a:r>
              <a:rPr lang="en-US" sz="2200" dirty="0">
                <a:latin typeface="Times New Roman" panose="02020603050405020304" pitchFamily="18" charset="0"/>
                <a:cs typeface="Times New Roman" panose="02020603050405020304" pitchFamily="18" charset="0"/>
              </a:rPr>
              <a:t>At the beginning the Rococo style represented a reaction against the ponderous design of Louis XIV’s Palace of Versailles and the official Baroque art of his reign. Several interior designers, painters, and engravers, among them Pierre Le </a:t>
            </a:r>
            <a:r>
              <a:rPr lang="en-US" sz="2200" dirty="0" err="1">
                <a:latin typeface="Times New Roman" panose="02020603050405020304" pitchFamily="18" charset="0"/>
                <a:cs typeface="Times New Roman" panose="02020603050405020304" pitchFamily="18" charset="0"/>
              </a:rPr>
              <a:t>Pautre</a:t>
            </a:r>
            <a:r>
              <a:rPr lang="en-US" sz="2200" dirty="0">
                <a:latin typeface="Times New Roman" panose="02020603050405020304" pitchFamily="18" charset="0"/>
                <a:cs typeface="Times New Roman" panose="02020603050405020304" pitchFamily="18" charset="0"/>
              </a:rPr>
              <a:t>, J.A. Meissonier, Jean </a:t>
            </a:r>
            <a:r>
              <a:rPr lang="en-US" sz="2200" dirty="0" err="1">
                <a:latin typeface="Times New Roman" panose="02020603050405020304" pitchFamily="18" charset="0"/>
                <a:cs typeface="Times New Roman" panose="02020603050405020304" pitchFamily="18" charset="0"/>
              </a:rPr>
              <a:t>Berain</a:t>
            </a:r>
            <a:r>
              <a:rPr lang="en-US" sz="2200" dirty="0">
                <a:latin typeface="Times New Roman" panose="02020603050405020304" pitchFamily="18" charset="0"/>
                <a:cs typeface="Times New Roman" panose="02020603050405020304" pitchFamily="18" charset="0"/>
              </a:rPr>
              <a:t>, and Nicolas </a:t>
            </a:r>
            <a:r>
              <a:rPr lang="en-US" sz="2200" dirty="0" err="1">
                <a:latin typeface="Times New Roman" panose="02020603050405020304" pitchFamily="18" charset="0"/>
                <a:cs typeface="Times New Roman" panose="02020603050405020304" pitchFamily="18" charset="0"/>
              </a:rPr>
              <a:t>Pineau</a:t>
            </a:r>
            <a:r>
              <a:rPr lang="en-US" sz="2200" dirty="0">
                <a:latin typeface="Times New Roman" panose="02020603050405020304" pitchFamily="18" charset="0"/>
                <a:cs typeface="Times New Roman" panose="02020603050405020304" pitchFamily="18" charset="0"/>
              </a:rPr>
              <a:t>, developed a lighter and more intimate style of decoration for the new residences of nobles in Paris. </a:t>
            </a:r>
          </a:p>
          <a:p>
            <a:pPr marL="0" indent="0">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529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F8FD3-8953-4B5F-A8DD-2C3A3462C560}"/>
              </a:ext>
            </a:extLst>
          </p:cNvPr>
          <p:cNvSpPr>
            <a:spLocks noGrp="1"/>
          </p:cNvSpPr>
          <p:nvPr>
            <p:ph type="title"/>
          </p:nvPr>
        </p:nvSpPr>
        <p:spPr>
          <a:xfrm>
            <a:off x="1698294" y="496589"/>
            <a:ext cx="8761413" cy="706964"/>
          </a:xfrm>
        </p:spPr>
        <p:txBody>
          <a:bodyPr/>
          <a:lstStyle/>
          <a:p>
            <a:pPr algn="ctr"/>
            <a:r>
              <a:rPr lang="en-US" sz="3200" dirty="0">
                <a:latin typeface="Times New Roman" panose="02020603050405020304" pitchFamily="18" charset="0"/>
                <a:cs typeface="Times New Roman" panose="02020603050405020304" pitchFamily="18" charset="0"/>
              </a:rPr>
              <a:t>ROCOCO ART (1702-1780)</a:t>
            </a:r>
          </a:p>
        </p:txBody>
      </p:sp>
      <p:sp>
        <p:nvSpPr>
          <p:cNvPr id="3" name="Content Placeholder 2">
            <a:extLst>
              <a:ext uri="{FF2B5EF4-FFF2-40B4-BE49-F238E27FC236}">
                <a16:creationId xmlns:a16="http://schemas.microsoft.com/office/drawing/2014/main" id="{FA2CFAE8-2599-4C79-8E13-50AD60067ECB}"/>
              </a:ext>
            </a:extLst>
          </p:cNvPr>
          <p:cNvSpPr>
            <a:spLocks noGrp="1"/>
          </p:cNvSpPr>
          <p:nvPr>
            <p:ph idx="1"/>
          </p:nvPr>
        </p:nvSpPr>
        <p:spPr>
          <a:xfrm>
            <a:off x="304800" y="2345635"/>
            <a:ext cx="11608903" cy="4558744"/>
          </a:xfrm>
        </p:spPr>
        <p:txBody>
          <a:bodyPr>
            <a:noAutofit/>
          </a:bodyPr>
          <a:lstStyle/>
          <a:p>
            <a:r>
              <a:rPr lang="en-US" sz="2200" dirty="0">
                <a:latin typeface="Times New Roman" panose="02020603050405020304" pitchFamily="18" charset="0"/>
                <a:cs typeface="Times New Roman" panose="02020603050405020304" pitchFamily="18" charset="0"/>
              </a:rPr>
              <a:t>In the Rococo style, walls, ceilings, and moldings were decorated with delicate interlacing’s of curves and counter curves based on the fundamental shapes of the “C” and the “S”, as well as with shell forms and other natural shapes. Asymmetrical design was the rule. Light pastels, ivory white, and gold were the predominant colors, and Rococo decorators frequently used mirrors to enhance the sense of open space.</a:t>
            </a:r>
          </a:p>
          <a:p>
            <a:r>
              <a:rPr lang="en-US" sz="2200" dirty="0">
                <a:latin typeface="Times New Roman" panose="02020603050405020304" pitchFamily="18" charset="0"/>
                <a:cs typeface="Times New Roman" panose="02020603050405020304" pitchFamily="18" charset="0"/>
              </a:rPr>
              <a:t>Rococo painting in France began with the graceful, gently melancholic paintings of Antoine Watteau, culminated in the playful and sensuous nudes of Francois Boucher, and ended with the freely painted genre scenes of Jean-</a:t>
            </a:r>
            <a:r>
              <a:rPr lang="en-US" sz="2200" dirty="0" err="1">
                <a:latin typeface="Times New Roman" panose="02020603050405020304" pitchFamily="18" charset="0"/>
                <a:cs typeface="Times New Roman" panose="02020603050405020304" pitchFamily="18" charset="0"/>
              </a:rPr>
              <a:t>Honore</a:t>
            </a:r>
            <a:r>
              <a:rPr lang="en-US" sz="2200" dirty="0">
                <a:latin typeface="Times New Roman" panose="02020603050405020304" pitchFamily="18" charset="0"/>
                <a:cs typeface="Times New Roman" panose="02020603050405020304" pitchFamily="18" charset="0"/>
              </a:rPr>
              <a:t> Fragonard. </a:t>
            </a:r>
          </a:p>
          <a:p>
            <a:r>
              <a:rPr lang="en-US" sz="2200" dirty="0">
                <a:latin typeface="Times New Roman" panose="02020603050405020304" pitchFamily="18" charset="0"/>
                <a:cs typeface="Times New Roman" panose="02020603050405020304" pitchFamily="18" charset="0"/>
              </a:rPr>
              <a:t>French Rococo painting in general was characterized by easygoing, lighthearted treatments of mythological and courtship themes, rich and delicate brushwork, a relatively light tonal key, and sensuous coloring. Rococo sculpture was notable for its intimate scale, its naturalism, and its varied surface effects.</a:t>
            </a:r>
          </a:p>
          <a:p>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pPr marL="0" indent="0">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6875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F8FD3-8953-4B5F-A8DD-2C3A3462C560}"/>
              </a:ext>
            </a:extLst>
          </p:cNvPr>
          <p:cNvSpPr>
            <a:spLocks noGrp="1"/>
          </p:cNvSpPr>
          <p:nvPr>
            <p:ph type="title"/>
          </p:nvPr>
        </p:nvSpPr>
        <p:spPr>
          <a:xfrm>
            <a:off x="1179442" y="496589"/>
            <a:ext cx="9492298" cy="706964"/>
          </a:xfrm>
        </p:spPr>
        <p:txBody>
          <a:bodyPr/>
          <a:lstStyle/>
          <a:p>
            <a:pPr algn="ctr"/>
            <a:r>
              <a:rPr lang="en-US" sz="3200" dirty="0">
                <a:latin typeface="Times New Roman" panose="02020603050405020304" pitchFamily="18" charset="0"/>
                <a:cs typeface="Times New Roman" panose="02020603050405020304" pitchFamily="18" charset="0"/>
              </a:rPr>
              <a:t>MAIN FEATURES OF ROCOCO ART (1702-1780)</a:t>
            </a:r>
          </a:p>
        </p:txBody>
      </p:sp>
      <p:sp>
        <p:nvSpPr>
          <p:cNvPr id="3" name="Content Placeholder 2">
            <a:extLst>
              <a:ext uri="{FF2B5EF4-FFF2-40B4-BE49-F238E27FC236}">
                <a16:creationId xmlns:a16="http://schemas.microsoft.com/office/drawing/2014/main" id="{FA2CFAE8-2599-4C79-8E13-50AD60067ECB}"/>
              </a:ext>
            </a:extLst>
          </p:cNvPr>
          <p:cNvSpPr>
            <a:spLocks noGrp="1"/>
          </p:cNvSpPr>
          <p:nvPr>
            <p:ph idx="1"/>
          </p:nvPr>
        </p:nvSpPr>
        <p:spPr>
          <a:xfrm>
            <a:off x="318052" y="2186607"/>
            <a:ext cx="11595651" cy="4717772"/>
          </a:xfrm>
        </p:spPr>
        <p:txBody>
          <a:bodyPr>
            <a:noAutofit/>
          </a:bodyPr>
          <a:lstStyle/>
          <a:p>
            <a:r>
              <a:rPr lang="en-US" sz="2200" dirty="0">
                <a:latin typeface="Times New Roman" panose="02020603050405020304" pitchFamily="18" charset="0"/>
                <a:cs typeface="Times New Roman" panose="02020603050405020304" pitchFamily="18" charset="0"/>
              </a:rPr>
              <a:t>In painting Rococo was primarily influenced by the Venetian School’s use of color, erotic subjects, and Arcadian landscapes, while the School of Fontainebleau was foundational to Rococo interior design.</a:t>
            </a:r>
          </a:p>
          <a:p>
            <a:r>
              <a:rPr lang="en-US" sz="2200" dirty="0">
                <a:latin typeface="Times New Roman" panose="02020603050405020304" pitchFamily="18" charset="0"/>
                <a:cs typeface="Times New Roman" panose="02020603050405020304" pitchFamily="18" charset="0"/>
              </a:rPr>
              <a:t>The noted painters Giorgione and Titian, among others, influenced the Rococo period’s emphasis on swirling color and erotic subject matter. </a:t>
            </a:r>
          </a:p>
          <a:p>
            <a:r>
              <a:rPr lang="en-US" sz="2200" dirty="0">
                <a:latin typeface="Times New Roman" panose="02020603050405020304" pitchFamily="18" charset="0"/>
                <a:cs typeface="Times New Roman" panose="02020603050405020304" pitchFamily="18" charset="0"/>
              </a:rPr>
              <a:t>Court culture was replaced by Salon culture.</a:t>
            </a:r>
          </a:p>
          <a:p>
            <a:r>
              <a:rPr lang="en-US" sz="2200" dirty="0">
                <a:latin typeface="Times New Roman" panose="02020603050405020304" pitchFamily="18" charset="0"/>
                <a:cs typeface="Times New Roman" panose="02020603050405020304" pitchFamily="18" charset="0"/>
              </a:rPr>
              <a:t>Themes of love, sensuality, playfulness, frivolousness were depicted.</a:t>
            </a:r>
          </a:p>
          <a:p>
            <a:r>
              <a:rPr lang="en-US" sz="2200" dirty="0">
                <a:latin typeface="Times New Roman" panose="02020603050405020304" pitchFamily="18" charset="0"/>
                <a:cs typeface="Times New Roman" panose="02020603050405020304" pitchFamily="18" charset="0"/>
              </a:rPr>
              <a:t>Figures were generally small and delicate</a:t>
            </a:r>
          </a:p>
          <a:p>
            <a:r>
              <a:rPr lang="en-US" sz="2200" dirty="0">
                <a:latin typeface="Times New Roman" panose="02020603050405020304" pitchFamily="18" charset="0"/>
                <a:cs typeface="Times New Roman" panose="02020603050405020304" pitchFamily="18" charset="0"/>
              </a:rPr>
              <a:t>It was associated mostly with decorative arts: pastel colors, irregular, curvilinear shapes, delicate lines and soft texture.</a:t>
            </a:r>
          </a:p>
          <a:p>
            <a:r>
              <a:rPr lang="en-US" sz="2200" dirty="0">
                <a:latin typeface="Times New Roman" panose="02020603050405020304" pitchFamily="18" charset="0"/>
                <a:cs typeface="Times New Roman" panose="02020603050405020304" pitchFamily="18" charset="0"/>
              </a:rPr>
              <a:t>Small scale works highlighted </a:t>
            </a:r>
            <a:r>
              <a:rPr lang="en-US" sz="2200">
                <a:latin typeface="Times New Roman" panose="02020603050405020304" pitchFamily="18" charset="0"/>
                <a:cs typeface="Times New Roman" panose="02020603050405020304" pitchFamily="18" charset="0"/>
              </a:rPr>
              <a:t>leisure activities </a:t>
            </a:r>
            <a:r>
              <a:rPr lang="en-US" sz="2200" dirty="0">
                <a:latin typeface="Times New Roman" panose="02020603050405020304" pitchFamily="18" charset="0"/>
                <a:cs typeface="Times New Roman" panose="02020603050405020304" pitchFamily="18" charset="0"/>
              </a:rPr>
              <a:t>of </a:t>
            </a:r>
            <a:r>
              <a:rPr lang="en-US" sz="2200">
                <a:latin typeface="Times New Roman" panose="02020603050405020304" pitchFamily="18" charset="0"/>
                <a:cs typeface="Times New Roman" panose="02020603050405020304" pitchFamily="18" charset="0"/>
              </a:rPr>
              <a:t>French aristocracy. </a:t>
            </a:r>
            <a:endParaRPr lang="en-US" sz="2200" dirty="0">
              <a:latin typeface="Times New Roman" panose="02020603050405020304" pitchFamily="18" charset="0"/>
              <a:cs typeface="Times New Roman" panose="02020603050405020304" pitchFamily="18" charset="0"/>
            </a:endParaRPr>
          </a:p>
          <a:p>
            <a:pPr marL="0" indent="0">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9035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2CFAE8-2599-4C79-8E13-50AD60067ECB}"/>
              </a:ext>
            </a:extLst>
          </p:cNvPr>
          <p:cNvSpPr>
            <a:spLocks noGrp="1"/>
          </p:cNvSpPr>
          <p:nvPr>
            <p:ph idx="1"/>
          </p:nvPr>
        </p:nvSpPr>
        <p:spPr>
          <a:xfrm>
            <a:off x="424069" y="2782958"/>
            <a:ext cx="11542643" cy="2981740"/>
          </a:xfrm>
        </p:spPr>
        <p:txBody>
          <a:bodyPr>
            <a:noAutofit/>
          </a:bodyPr>
          <a:lstStyle/>
          <a:p>
            <a:pPr marL="0" indent="0" algn="ctr">
              <a:buNone/>
            </a:pPr>
            <a:r>
              <a:rPr lang="en-US" sz="3600" dirty="0">
                <a:latin typeface="Times New Roman" panose="02020603050405020304" pitchFamily="18" charset="0"/>
                <a:cs typeface="Times New Roman" panose="02020603050405020304" pitchFamily="18" charset="0"/>
              </a:rPr>
              <a:t>ANTOINE WATTEAU (French Painter)</a:t>
            </a:r>
          </a:p>
          <a:p>
            <a:pPr marL="0" indent="0" algn="ctr">
              <a:buNone/>
            </a:pPr>
            <a:r>
              <a:rPr lang="en-US" sz="3600" dirty="0">
                <a:latin typeface="Times New Roman" panose="02020603050405020304" pitchFamily="18" charset="0"/>
                <a:cs typeface="Times New Roman" panose="02020603050405020304" pitchFamily="18" charset="0"/>
              </a:rPr>
              <a:t>1684-1721</a:t>
            </a:r>
          </a:p>
          <a:p>
            <a:pPr marL="0" indent="0" algn="ctr">
              <a:buNone/>
            </a:pPr>
            <a:endParaRPr lang="en-US" sz="3600" dirty="0">
              <a:latin typeface="Times New Roman" panose="02020603050405020304" pitchFamily="18" charset="0"/>
              <a:cs typeface="Times New Roman" panose="02020603050405020304" pitchFamily="18" charset="0"/>
            </a:endParaRPr>
          </a:p>
          <a:p>
            <a:pPr marL="0" indent="0" algn="ctr">
              <a:buNone/>
            </a:pPr>
            <a:r>
              <a:rPr lang="en-US" sz="2200" i="1" dirty="0">
                <a:latin typeface="Times New Roman" panose="02020603050405020304" pitchFamily="18" charset="0"/>
                <a:cs typeface="Times New Roman" panose="02020603050405020304" pitchFamily="18" charset="0"/>
              </a:rPr>
              <a:t>“In my view, you must either do away with ornament-or make ornament the essence. Its not something you add. Its not icing on a cake. Its everything-or nothing”</a:t>
            </a:r>
          </a:p>
        </p:txBody>
      </p:sp>
    </p:spTree>
    <p:extLst>
      <p:ext uri="{BB962C8B-B14F-4D97-AF65-F5344CB8AC3E}">
        <p14:creationId xmlns:p14="http://schemas.microsoft.com/office/powerpoint/2010/main" val="54916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F8FD3-8953-4B5F-A8DD-2C3A3462C560}"/>
              </a:ext>
            </a:extLst>
          </p:cNvPr>
          <p:cNvSpPr>
            <a:spLocks noGrp="1"/>
          </p:cNvSpPr>
          <p:nvPr>
            <p:ph type="title"/>
          </p:nvPr>
        </p:nvSpPr>
        <p:spPr>
          <a:xfrm>
            <a:off x="1698294" y="496589"/>
            <a:ext cx="8761413" cy="706964"/>
          </a:xfrm>
        </p:spPr>
        <p:txBody>
          <a:bodyPr/>
          <a:lstStyle/>
          <a:p>
            <a:pPr algn="ctr"/>
            <a:r>
              <a:rPr lang="en-US" sz="3200" dirty="0">
                <a:latin typeface="Times New Roman" panose="02020603050405020304" pitchFamily="18" charset="0"/>
                <a:cs typeface="Times New Roman" panose="02020603050405020304" pitchFamily="18" charset="0"/>
              </a:rPr>
              <a:t>ANTOINE WATTEAU (1684-1721)</a:t>
            </a:r>
          </a:p>
        </p:txBody>
      </p:sp>
      <p:sp>
        <p:nvSpPr>
          <p:cNvPr id="3" name="Content Placeholder 2">
            <a:extLst>
              <a:ext uri="{FF2B5EF4-FFF2-40B4-BE49-F238E27FC236}">
                <a16:creationId xmlns:a16="http://schemas.microsoft.com/office/drawing/2014/main" id="{FA2CFAE8-2599-4C79-8E13-50AD60067ECB}"/>
              </a:ext>
            </a:extLst>
          </p:cNvPr>
          <p:cNvSpPr>
            <a:spLocks noGrp="1"/>
          </p:cNvSpPr>
          <p:nvPr>
            <p:ph idx="1"/>
          </p:nvPr>
        </p:nvSpPr>
        <p:spPr>
          <a:xfrm>
            <a:off x="318052" y="2186607"/>
            <a:ext cx="11595651" cy="4671393"/>
          </a:xfrm>
        </p:spPr>
        <p:txBody>
          <a:bodyPr>
            <a:noAutofit/>
          </a:bodyPr>
          <a:lstStyle/>
          <a:p>
            <a:r>
              <a:rPr lang="en-US" sz="2200" dirty="0">
                <a:latin typeface="Times New Roman" panose="02020603050405020304" pitchFamily="18" charset="0"/>
                <a:cs typeface="Times New Roman" panose="02020603050405020304" pitchFamily="18" charset="0"/>
              </a:rPr>
              <a:t>One of the most brilliant and original artists of the eighteenth century, Antoine Watteau (1684-1721) had an impact on the development of Rococo art in France and throughout Europe lasting well beyond his lifetime. </a:t>
            </a:r>
          </a:p>
          <a:p>
            <a:r>
              <a:rPr lang="en-US" sz="2200" dirty="0">
                <a:latin typeface="Times New Roman" panose="02020603050405020304" pitchFamily="18" charset="0"/>
                <a:cs typeface="Times New Roman" panose="02020603050405020304" pitchFamily="18" charset="0"/>
              </a:rPr>
              <a:t>Living only thirty-six years, and plagued by frequent illness, Watteau nonetheless rose from an obscure provincial background to achieve fame in the French capital during the Regency of the </a:t>
            </a:r>
            <a:r>
              <a:rPr lang="en-US" sz="2200" dirty="0" err="1">
                <a:latin typeface="Times New Roman" panose="02020603050405020304" pitchFamily="18" charset="0"/>
                <a:cs typeface="Times New Roman" panose="02020603050405020304" pitchFamily="18" charset="0"/>
              </a:rPr>
              <a:t>duc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d’Orléans</a:t>
            </a:r>
            <a:r>
              <a:rPr lang="en-US" sz="2200" dirty="0">
                <a:latin typeface="Times New Roman" panose="02020603050405020304" pitchFamily="18" charset="0"/>
                <a:cs typeface="Times New Roman" panose="02020603050405020304" pitchFamily="18" charset="0"/>
              </a:rPr>
              <a:t>.  His father was a</a:t>
            </a:r>
            <a:r>
              <a:rPr lang="en-US" dirty="0"/>
              <a:t> </a:t>
            </a:r>
            <a:r>
              <a:rPr lang="en-US" sz="2200" dirty="0">
                <a:latin typeface="Times New Roman" panose="02020603050405020304" pitchFamily="18" charset="0"/>
                <a:cs typeface="Times New Roman" panose="02020603050405020304" pitchFamily="18" charset="0"/>
              </a:rPr>
              <a:t>roof tiler. According to early biographers his childhood was an unhappy one. As a boy he was sensitive and susceptible to quick changes of mood, a voracious reader of novels, and an avid music lover.</a:t>
            </a:r>
          </a:p>
          <a:p>
            <a:r>
              <a:rPr lang="en-US" sz="2200" dirty="0">
                <a:latin typeface="Times New Roman" panose="02020603050405020304" pitchFamily="18" charset="0"/>
                <a:cs typeface="Times New Roman" panose="02020603050405020304" pitchFamily="18" charset="0"/>
              </a:rPr>
              <a:t>He showed a penchant for making life studies of mountebanks performing on the public square, and his parents placed him in the workshop of a local painter. </a:t>
            </a: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4918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F8FD3-8953-4B5F-A8DD-2C3A3462C560}"/>
              </a:ext>
            </a:extLst>
          </p:cNvPr>
          <p:cNvSpPr>
            <a:spLocks noGrp="1"/>
          </p:cNvSpPr>
          <p:nvPr>
            <p:ph type="title"/>
          </p:nvPr>
        </p:nvSpPr>
        <p:spPr>
          <a:xfrm>
            <a:off x="1698294" y="496589"/>
            <a:ext cx="8761413" cy="706964"/>
          </a:xfrm>
        </p:spPr>
        <p:txBody>
          <a:bodyPr/>
          <a:lstStyle/>
          <a:p>
            <a:pPr algn="ctr"/>
            <a:r>
              <a:rPr lang="en-US" sz="3200" dirty="0">
                <a:latin typeface="Times New Roman" panose="02020603050405020304" pitchFamily="18" charset="0"/>
                <a:cs typeface="Times New Roman" panose="02020603050405020304" pitchFamily="18" charset="0"/>
              </a:rPr>
              <a:t>ANTOINE WATTEAU (1684-1721)</a:t>
            </a:r>
          </a:p>
        </p:txBody>
      </p:sp>
      <p:sp>
        <p:nvSpPr>
          <p:cNvPr id="3" name="Content Placeholder 2">
            <a:extLst>
              <a:ext uri="{FF2B5EF4-FFF2-40B4-BE49-F238E27FC236}">
                <a16:creationId xmlns:a16="http://schemas.microsoft.com/office/drawing/2014/main" id="{FA2CFAE8-2599-4C79-8E13-50AD60067ECB}"/>
              </a:ext>
            </a:extLst>
          </p:cNvPr>
          <p:cNvSpPr>
            <a:spLocks noGrp="1"/>
          </p:cNvSpPr>
          <p:nvPr>
            <p:ph idx="1"/>
          </p:nvPr>
        </p:nvSpPr>
        <p:spPr>
          <a:xfrm>
            <a:off x="238540" y="2186607"/>
            <a:ext cx="11675164" cy="4671393"/>
          </a:xfrm>
        </p:spPr>
        <p:txBody>
          <a:bodyPr>
            <a:noAutofit/>
          </a:bodyPr>
          <a:lstStyle/>
          <a:p>
            <a:r>
              <a:rPr lang="en-US" sz="2200" dirty="0">
                <a:latin typeface="Times New Roman" panose="02020603050405020304" pitchFamily="18" charset="0"/>
                <a:cs typeface="Times New Roman" panose="02020603050405020304" pitchFamily="18" charset="0"/>
              </a:rPr>
              <a:t>At about the age of 18, Watteau decided to go to Paris, where he arrived penniless and apprenticed himself to an old painter, </a:t>
            </a:r>
            <a:r>
              <a:rPr lang="en-US" sz="2200" dirty="0" err="1">
                <a:latin typeface="Times New Roman" panose="02020603050405020304" pitchFamily="18" charset="0"/>
                <a:cs typeface="Times New Roman" panose="02020603050405020304" pitchFamily="18" charset="0"/>
              </a:rPr>
              <a:t>Metayer</a:t>
            </a:r>
            <a:r>
              <a:rPr lang="en-US" sz="2200" dirty="0">
                <a:latin typeface="Times New Roman" panose="02020603050405020304" pitchFamily="18" charset="0"/>
                <a:cs typeface="Times New Roman" panose="02020603050405020304" pitchFamily="18" charset="0"/>
              </a:rPr>
              <a:t>. Work was scarce, however, so young Watteau moved on to a position in a workshop specializing in votive paintings. Meanwhile, he made countless sketches from life, which were to be a source of thematic inspiration to him for the rest of his life. </a:t>
            </a:r>
          </a:p>
          <a:p>
            <a:r>
              <a:rPr lang="en-US" sz="2200" dirty="0">
                <a:latin typeface="Times New Roman" panose="02020603050405020304" pitchFamily="18" charset="0"/>
                <a:cs typeface="Times New Roman" panose="02020603050405020304" pitchFamily="18" charset="0"/>
              </a:rPr>
              <a:t>It was at this time that he made the acquaintance of the art dealers Jean and Pierre-Jean Mariette, in whose shop he admired a precious collection of drawings and engravings, including some by the etcher Jacques </a:t>
            </a:r>
            <a:r>
              <a:rPr lang="en-US" sz="2200" dirty="0" err="1">
                <a:latin typeface="Times New Roman" panose="02020603050405020304" pitchFamily="18" charset="0"/>
                <a:cs typeface="Times New Roman" panose="02020603050405020304" pitchFamily="18" charset="0"/>
              </a:rPr>
              <a:t>Callot</a:t>
            </a:r>
            <a:r>
              <a:rPr lang="en-US" sz="2200" dirty="0">
                <a:latin typeface="Times New Roman" panose="02020603050405020304" pitchFamily="18" charset="0"/>
                <a:cs typeface="Times New Roman" panose="02020603050405020304" pitchFamily="18" charset="0"/>
              </a:rPr>
              <a:t>. There, in about 1703, he also met his new teacher, Claude </a:t>
            </a:r>
            <a:r>
              <a:rPr lang="en-US" sz="2200" dirty="0" err="1">
                <a:latin typeface="Times New Roman" panose="02020603050405020304" pitchFamily="18" charset="0"/>
                <a:cs typeface="Times New Roman" panose="02020603050405020304" pitchFamily="18" charset="0"/>
              </a:rPr>
              <a:t>Gillot</a:t>
            </a:r>
            <a:r>
              <a:rPr lang="en-US" sz="2200" dirty="0">
                <a:latin typeface="Times New Roman" panose="02020603050405020304" pitchFamily="18" charset="0"/>
                <a:cs typeface="Times New Roman" panose="02020603050405020304" pitchFamily="18" charset="0"/>
              </a:rPr>
              <a:t>.</a:t>
            </a:r>
          </a:p>
          <a:p>
            <a:r>
              <a:rPr lang="en-US" sz="2200" dirty="0" err="1">
                <a:latin typeface="Times New Roman" panose="02020603050405020304" pitchFamily="18" charset="0"/>
                <a:cs typeface="Times New Roman" panose="02020603050405020304" pitchFamily="18" charset="0"/>
              </a:rPr>
              <a:t>Gillot</a:t>
            </a:r>
            <a:r>
              <a:rPr lang="en-US" sz="2200" dirty="0">
                <a:latin typeface="Times New Roman" panose="02020603050405020304" pitchFamily="18" charset="0"/>
                <a:cs typeface="Times New Roman" panose="02020603050405020304" pitchFamily="18" charset="0"/>
              </a:rPr>
              <a:t> left strong influence of the practice of Watteau. </a:t>
            </a:r>
            <a:r>
              <a:rPr lang="en-US" sz="2200" dirty="0" err="1">
                <a:latin typeface="Times New Roman" panose="02020603050405020304" pitchFamily="18" charset="0"/>
                <a:cs typeface="Times New Roman" panose="02020603050405020304" pitchFamily="18" charset="0"/>
              </a:rPr>
              <a:t>Gillot</a:t>
            </a:r>
            <a:r>
              <a:rPr lang="en-US" sz="2200" dirty="0">
                <a:latin typeface="Times New Roman" panose="02020603050405020304" pitchFamily="18" charset="0"/>
                <a:cs typeface="Times New Roman" panose="02020603050405020304" pitchFamily="18" charset="0"/>
              </a:rPr>
              <a:t> was a decorator of theatrical scenery, with a great talent for painting grotesques, fauns, satyrs, and </a:t>
            </a:r>
            <a:r>
              <a:rPr lang="en-US" sz="2200" i="1" dirty="0">
                <a:latin typeface="Times New Roman" panose="02020603050405020304" pitchFamily="18" charset="0"/>
                <a:cs typeface="Times New Roman" panose="02020603050405020304" pitchFamily="18" charset="0"/>
              </a:rPr>
              <a:t>scenes </a:t>
            </a:r>
            <a:r>
              <a:rPr lang="en-US" sz="2200" i="1" dirty="0" err="1">
                <a:latin typeface="Times New Roman" panose="02020603050405020304" pitchFamily="18" charset="0"/>
                <a:cs typeface="Times New Roman" panose="02020603050405020304" pitchFamily="18" charset="0"/>
              </a:rPr>
              <a:t>d’opera</a:t>
            </a:r>
            <a:r>
              <a:rPr lang="en-US" sz="2200" i="1"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He detested the grandiose official art of his own time, preferring to work in the style of the 16th-century school of Fontainebleau, with its free feminine grace. </a:t>
            </a:r>
            <a:r>
              <a:rPr lang="en-US" sz="2200" dirty="0" err="1">
                <a:latin typeface="Times New Roman" panose="02020603050405020304" pitchFamily="18" charset="0"/>
                <a:cs typeface="Times New Roman" panose="02020603050405020304" pitchFamily="18" charset="0"/>
              </a:rPr>
              <a:t>Gillot</a:t>
            </a:r>
            <a:r>
              <a:rPr lang="en-US" sz="2200" dirty="0">
                <a:latin typeface="Times New Roman" panose="02020603050405020304" pitchFamily="18" charset="0"/>
                <a:cs typeface="Times New Roman" panose="02020603050405020304" pitchFamily="18" charset="0"/>
              </a:rPr>
              <a:t> also painted subjects from the Italian commedia </a:t>
            </a:r>
            <a:r>
              <a:rPr lang="en-US" sz="2200" dirty="0" err="1">
                <a:latin typeface="Times New Roman" panose="02020603050405020304" pitchFamily="18" charset="0"/>
                <a:cs typeface="Times New Roman" panose="02020603050405020304" pitchFamily="18" charset="0"/>
              </a:rPr>
              <a:t>dell’arte</a:t>
            </a:r>
            <a:r>
              <a:rPr lang="en-US" sz="2200" dirty="0">
                <a:latin typeface="Times New Roman" panose="02020603050405020304" pitchFamily="18" charset="0"/>
                <a:cs typeface="Times New Roman" panose="02020603050405020304" pitchFamily="18" charset="0"/>
              </a:rPr>
              <a:t>, whose actors had been expelled from France only a few years before. </a:t>
            </a:r>
            <a:r>
              <a:rPr lang="en-US" sz="2200" dirty="0" err="1">
                <a:latin typeface="Times New Roman" panose="02020603050405020304" pitchFamily="18" charset="0"/>
                <a:cs typeface="Times New Roman" panose="02020603050405020304" pitchFamily="18" charset="0"/>
              </a:rPr>
              <a:t>Gillot’s</a:t>
            </a:r>
            <a:r>
              <a:rPr lang="en-US" sz="2200" dirty="0">
                <a:latin typeface="Times New Roman" panose="02020603050405020304" pitchFamily="18" charset="0"/>
                <a:cs typeface="Times New Roman" panose="02020603050405020304" pitchFamily="18" charset="0"/>
              </a:rPr>
              <a:t> taste for these subjects, as well as some features of his drawing style, are reflected in Watteau’s work. </a:t>
            </a:r>
          </a:p>
        </p:txBody>
      </p:sp>
    </p:spTree>
    <p:extLst>
      <p:ext uri="{BB962C8B-B14F-4D97-AF65-F5344CB8AC3E}">
        <p14:creationId xmlns:p14="http://schemas.microsoft.com/office/powerpoint/2010/main" val="2406702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F8FD3-8953-4B5F-A8DD-2C3A3462C560}"/>
              </a:ext>
            </a:extLst>
          </p:cNvPr>
          <p:cNvSpPr>
            <a:spLocks noGrp="1"/>
          </p:cNvSpPr>
          <p:nvPr>
            <p:ph type="title"/>
          </p:nvPr>
        </p:nvSpPr>
        <p:spPr>
          <a:xfrm>
            <a:off x="1698294" y="496589"/>
            <a:ext cx="8761413" cy="706964"/>
          </a:xfrm>
        </p:spPr>
        <p:txBody>
          <a:bodyPr/>
          <a:lstStyle/>
          <a:p>
            <a:pPr algn="ctr"/>
            <a:r>
              <a:rPr lang="en-US" sz="3200" dirty="0">
                <a:latin typeface="Times New Roman" panose="02020603050405020304" pitchFamily="18" charset="0"/>
                <a:cs typeface="Times New Roman" panose="02020603050405020304" pitchFamily="18" charset="0"/>
              </a:rPr>
              <a:t>ANTOINE WATTEAU (1684-1721)</a:t>
            </a:r>
          </a:p>
        </p:txBody>
      </p:sp>
      <p:sp>
        <p:nvSpPr>
          <p:cNvPr id="3" name="Content Placeholder 2">
            <a:extLst>
              <a:ext uri="{FF2B5EF4-FFF2-40B4-BE49-F238E27FC236}">
                <a16:creationId xmlns:a16="http://schemas.microsoft.com/office/drawing/2014/main" id="{FA2CFAE8-2599-4C79-8E13-50AD60067ECB}"/>
              </a:ext>
            </a:extLst>
          </p:cNvPr>
          <p:cNvSpPr>
            <a:spLocks noGrp="1"/>
          </p:cNvSpPr>
          <p:nvPr>
            <p:ph idx="1"/>
          </p:nvPr>
        </p:nvSpPr>
        <p:spPr>
          <a:xfrm>
            <a:off x="318052" y="2186607"/>
            <a:ext cx="11595651" cy="4671393"/>
          </a:xfrm>
        </p:spPr>
        <p:txBody>
          <a:bodyPr>
            <a:noAutofit/>
          </a:bodyPr>
          <a:lstStyle/>
          <a:p>
            <a:r>
              <a:rPr lang="en-US" sz="2200" dirty="0">
                <a:latin typeface="Times New Roman" panose="02020603050405020304" pitchFamily="18" charset="0"/>
                <a:cs typeface="Times New Roman" panose="02020603050405020304" pitchFamily="18" charset="0"/>
              </a:rPr>
              <a:t>He began to observe the theatre from the wings: the makeup, the machines, the settings-all that serves to create scenic illusion. He discovered a new sense of light in the colorful reflections of artificial illumination on deep shadows, on made-up faces, on the brilliant costumes, and on the painted backdrops. </a:t>
            </a:r>
          </a:p>
          <a:p>
            <a:r>
              <a:rPr lang="en-US" sz="2200" dirty="0">
                <a:latin typeface="Times New Roman" panose="02020603050405020304" pitchFamily="18" charset="0"/>
                <a:cs typeface="Times New Roman" panose="02020603050405020304" pitchFamily="18" charset="0"/>
              </a:rPr>
              <a:t>in 1708, Watteau then entered the studio of Claude </a:t>
            </a:r>
            <a:r>
              <a:rPr lang="en-US" sz="2200" dirty="0" err="1">
                <a:latin typeface="Times New Roman" panose="02020603050405020304" pitchFamily="18" charset="0"/>
                <a:cs typeface="Times New Roman" panose="02020603050405020304" pitchFamily="18" charset="0"/>
              </a:rPr>
              <a:t>Audran</a:t>
            </a:r>
            <a:r>
              <a:rPr lang="en-US" sz="2200" dirty="0">
                <a:latin typeface="Times New Roman" panose="02020603050405020304" pitchFamily="18" charset="0"/>
                <a:cs typeface="Times New Roman" panose="02020603050405020304" pitchFamily="18" charset="0"/>
              </a:rPr>
              <a:t> III, one of the king’s leading painters and decorators. To say that </a:t>
            </a:r>
            <a:r>
              <a:rPr lang="en-US" sz="2200" dirty="0" err="1">
                <a:latin typeface="Times New Roman" panose="02020603050405020304" pitchFamily="18" charset="0"/>
                <a:cs typeface="Times New Roman" panose="02020603050405020304" pitchFamily="18" charset="0"/>
              </a:rPr>
              <a:t>Audran</a:t>
            </a:r>
            <a:r>
              <a:rPr lang="en-US" sz="2200" dirty="0">
                <a:latin typeface="Times New Roman" panose="02020603050405020304" pitchFamily="18" charset="0"/>
                <a:cs typeface="Times New Roman" panose="02020603050405020304" pitchFamily="18" charset="0"/>
              </a:rPr>
              <a:t> opened doors for Watteau is an understatement; his support, connections, and guidance were integral to the young artist’s career. In 1704, </a:t>
            </a:r>
            <a:r>
              <a:rPr lang="en-US" sz="2200" dirty="0" err="1">
                <a:latin typeface="Times New Roman" panose="02020603050405020304" pitchFamily="18" charset="0"/>
                <a:cs typeface="Times New Roman" panose="02020603050405020304" pitchFamily="18" charset="0"/>
              </a:rPr>
              <a:t>Audran</a:t>
            </a:r>
            <a:r>
              <a:rPr lang="en-US" sz="2200" dirty="0">
                <a:latin typeface="Times New Roman" panose="02020603050405020304" pitchFamily="18" charset="0"/>
                <a:cs typeface="Times New Roman" panose="02020603050405020304" pitchFamily="18" charset="0"/>
              </a:rPr>
              <a:t> was appointed conservator of the Palais du Luxembourg where Rubens’ cycle of canvases devoted to Marie de’ Medici were installed. </a:t>
            </a:r>
            <a:r>
              <a:rPr lang="en-US" sz="2200" dirty="0" err="1">
                <a:latin typeface="Times New Roman" panose="02020603050405020304" pitchFamily="18" charset="0"/>
                <a:cs typeface="Times New Roman" panose="02020603050405020304" pitchFamily="18" charset="0"/>
              </a:rPr>
              <a:t>Audran</a:t>
            </a:r>
            <a:r>
              <a:rPr lang="en-US" sz="2200" dirty="0">
                <a:latin typeface="Times New Roman" panose="02020603050405020304" pitchFamily="18" charset="0"/>
                <a:cs typeface="Times New Roman" panose="02020603050405020304" pitchFamily="18" charset="0"/>
              </a:rPr>
              <a:t> gave Watteau frequent access to study these works, and the Flemish master’s roiling color and energy profoundly informed his imagination. Equally, as Watteau progressed as a decorative painter, he learned to work quickly, developing a seemingly spontaneous sense of line and motif, which, in his later easel paintings, evolved into his distinctive flickering brushwork</a:t>
            </a:r>
          </a:p>
        </p:txBody>
      </p:sp>
    </p:spTree>
    <p:extLst>
      <p:ext uri="{BB962C8B-B14F-4D97-AF65-F5344CB8AC3E}">
        <p14:creationId xmlns:p14="http://schemas.microsoft.com/office/powerpoint/2010/main" val="16575572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176</TotalTime>
  <Words>1835</Words>
  <Application>Microsoft Office PowerPoint</Application>
  <PresentationFormat>Widescreen</PresentationFormat>
  <Paragraphs>69</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Algerian</vt:lpstr>
      <vt:lpstr>Arial</vt:lpstr>
      <vt:lpstr>Century Gothic</vt:lpstr>
      <vt:lpstr>Times New Roman</vt:lpstr>
      <vt:lpstr>Wingdings 3</vt:lpstr>
      <vt:lpstr>Ion Boardroom</vt:lpstr>
      <vt:lpstr>ROCOCO ART (1702-1780)</vt:lpstr>
      <vt:lpstr>ROCOCO ART (1702-1780)</vt:lpstr>
      <vt:lpstr>ROCOCO ART (1702-1780)</vt:lpstr>
      <vt:lpstr>ROCOCO ART (1702-1780)</vt:lpstr>
      <vt:lpstr>MAIN FEATURES OF ROCOCO ART (1702-1780)</vt:lpstr>
      <vt:lpstr>PowerPoint Presentation</vt:lpstr>
      <vt:lpstr>ANTOINE WATTEAU (1684-1721)</vt:lpstr>
      <vt:lpstr>ANTOINE WATTEAU (1684-1721)</vt:lpstr>
      <vt:lpstr>ANTOINE WATTEAU (1684-1721)</vt:lpstr>
      <vt:lpstr>ANTOINE WATTEAU (1684-1721)</vt:lpstr>
      <vt:lpstr>ANTOINE WATTEAU (1684-1721)</vt:lpstr>
      <vt:lpstr>ANTOINE WATTEAU (1684-1721)</vt:lpstr>
      <vt:lpstr>SELF PORTRAIT</vt:lpstr>
      <vt:lpstr>PLEASURE OF LOVE</vt:lpstr>
      <vt:lpstr>THE DANCE</vt:lpstr>
      <vt:lpstr>THE LOVE LESSON</vt:lpstr>
      <vt:lpstr>THE FEAST OF LOVE</vt:lpstr>
      <vt:lpstr>LA SURPRISE</vt:lpstr>
      <vt:lpstr>FEAST IN VENICE</vt:lpstr>
      <vt:lpstr>FAIR AT BEZON</vt:lpstr>
      <vt:lpstr>MUSICIAN</vt:lpstr>
      <vt:lpstr>THE PILGRIMAGE TO CYTHERA</vt:lpstr>
      <vt:lpstr>THE FRENCH COMEDIANS</vt:lpstr>
      <vt:lpstr>PIERROT</vt:lpstr>
      <vt:lpstr>THE ITALIAN COMEDIANS</vt:lpstr>
      <vt:lpstr>HEAD OF A MAN</vt:lpstr>
      <vt:lpstr>STUDY OF A WOMAN’S HEAD AND HANDS</vt:lpstr>
      <vt:lpstr>SEATED WOMAN</vt:lpstr>
      <vt:lpstr>STUDIES OF A WOMAN PLAYING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ROCOCO ART</dc:title>
  <dc:creator>Admin</dc:creator>
  <cp:lastModifiedBy>Admin</cp:lastModifiedBy>
  <cp:revision>35</cp:revision>
  <dcterms:created xsi:type="dcterms:W3CDTF">2020-05-11T07:57:45Z</dcterms:created>
  <dcterms:modified xsi:type="dcterms:W3CDTF">2020-05-13T17:18:28Z</dcterms:modified>
</cp:coreProperties>
</file>